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omic Sans MS"/>
        <a:ea typeface="Comic Sans MS"/>
        <a:cs typeface="Comic Sans MS"/>
        <a:sym typeface="Comic Sans MS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omic Sans MS"/>
        <a:ea typeface="Comic Sans MS"/>
        <a:cs typeface="Comic Sans MS"/>
        <a:sym typeface="Comic Sans MS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omic Sans MS"/>
        <a:ea typeface="Comic Sans MS"/>
        <a:cs typeface="Comic Sans MS"/>
        <a:sym typeface="Comic Sans MS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omic Sans MS"/>
        <a:ea typeface="Comic Sans MS"/>
        <a:cs typeface="Comic Sans MS"/>
        <a:sym typeface="Comic Sans MS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omic Sans MS"/>
        <a:ea typeface="Comic Sans MS"/>
        <a:cs typeface="Comic Sans MS"/>
        <a:sym typeface="Comic Sans MS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omic Sans MS"/>
        <a:ea typeface="Comic Sans MS"/>
        <a:cs typeface="Comic Sans MS"/>
        <a:sym typeface="Comic Sans MS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omic Sans MS"/>
        <a:ea typeface="Comic Sans MS"/>
        <a:cs typeface="Comic Sans MS"/>
        <a:sym typeface="Comic Sans MS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omic Sans MS"/>
        <a:ea typeface="Comic Sans MS"/>
        <a:cs typeface="Comic Sans MS"/>
        <a:sym typeface="Comic Sans MS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omic Sans MS"/>
        <a:ea typeface="Comic Sans MS"/>
        <a:cs typeface="Comic Sans MS"/>
        <a:sym typeface="Comic Sans M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Comic Sans MS"/>
          <a:ea typeface="Comic Sans MS"/>
          <a:cs typeface="Comic Sans M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1D8"/>
          </a:solidFill>
        </a:fill>
      </a:tcStyle>
    </a:wholeTbl>
    <a:band2H>
      <a:tcTxStyle b="def" i="def"/>
      <a:tcStyle>
        <a:tcBdr/>
        <a:fill>
          <a:solidFill>
            <a:srgbClr val="E7E9EC"/>
          </a:solidFill>
        </a:fill>
      </a:tcStyle>
    </a:band2H>
    <a:firstCol>
      <a:tcTxStyle b="on" i="off">
        <a:font>
          <a:latin typeface="Comic Sans MS"/>
          <a:ea typeface="Comic Sans MS"/>
          <a:cs typeface="Comic Sans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omic Sans MS"/>
          <a:ea typeface="Comic Sans MS"/>
          <a:cs typeface="Comic Sans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Comic Sans MS"/>
          <a:ea typeface="Comic Sans MS"/>
          <a:cs typeface="Comic Sans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Comic Sans MS"/>
          <a:ea typeface="Comic Sans MS"/>
          <a:cs typeface="Comic Sans M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D3CB"/>
          </a:solidFill>
        </a:fill>
      </a:tcStyle>
    </a:wholeTbl>
    <a:band2H>
      <a:tcTxStyle b="def" i="def"/>
      <a:tcStyle>
        <a:tcBdr/>
        <a:fill>
          <a:solidFill>
            <a:srgbClr val="E7EAE7"/>
          </a:solidFill>
        </a:fill>
      </a:tcStyle>
    </a:band2H>
    <a:firstCol>
      <a:tcTxStyle b="on" i="off">
        <a:font>
          <a:latin typeface="Comic Sans MS"/>
          <a:ea typeface="Comic Sans MS"/>
          <a:cs typeface="Comic Sans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Comic Sans MS"/>
          <a:ea typeface="Comic Sans MS"/>
          <a:cs typeface="Comic Sans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Comic Sans MS"/>
          <a:ea typeface="Comic Sans MS"/>
          <a:cs typeface="Comic Sans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Comic Sans MS"/>
          <a:ea typeface="Comic Sans MS"/>
          <a:cs typeface="Comic Sans M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E1CC"/>
          </a:solidFill>
        </a:fill>
      </a:tcStyle>
    </a:wholeTbl>
    <a:band2H>
      <a:tcTxStyle b="def" i="def"/>
      <a:tcStyle>
        <a:tcBdr/>
        <a:fill>
          <a:solidFill>
            <a:srgbClr val="E8F0E7"/>
          </a:solidFill>
        </a:fill>
      </a:tcStyle>
    </a:band2H>
    <a:firstCol>
      <a:tcTxStyle b="on" i="off">
        <a:font>
          <a:latin typeface="Comic Sans MS"/>
          <a:ea typeface="Comic Sans MS"/>
          <a:cs typeface="Comic Sans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Comic Sans MS"/>
          <a:ea typeface="Comic Sans MS"/>
          <a:cs typeface="Comic Sans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Comic Sans MS"/>
          <a:ea typeface="Comic Sans MS"/>
          <a:cs typeface="Comic Sans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Comic Sans MS"/>
          <a:ea typeface="Comic Sans MS"/>
          <a:cs typeface="Comic Sans MS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omic Sans MS"/>
          <a:ea typeface="Comic Sans MS"/>
          <a:cs typeface="Comic Sans MS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omic Sans MS"/>
          <a:ea typeface="Comic Sans MS"/>
          <a:cs typeface="Comic Sans MS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Comic Sans MS"/>
          <a:ea typeface="Comic Sans MS"/>
          <a:cs typeface="Comic Sans MS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Comic Sans MS"/>
          <a:ea typeface="Comic Sans MS"/>
          <a:cs typeface="Comic Sans M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Comic Sans MS"/>
          <a:ea typeface="Comic Sans MS"/>
          <a:cs typeface="Comic Sans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Comic Sans MS"/>
          <a:ea typeface="Comic Sans MS"/>
          <a:cs typeface="Comic Sans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Comic Sans MS"/>
          <a:ea typeface="Comic Sans MS"/>
          <a:cs typeface="Comic Sans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Comic Sans MS"/>
          <a:ea typeface="Comic Sans MS"/>
          <a:cs typeface="Comic Sans MS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omic Sans MS"/>
          <a:ea typeface="Comic Sans MS"/>
          <a:cs typeface="Comic Sans MS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Comic Sans MS"/>
          <a:ea typeface="Comic Sans MS"/>
          <a:cs typeface="Comic Sans MS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Comic Sans MS"/>
          <a:ea typeface="Comic Sans MS"/>
          <a:cs typeface="Comic Sans MS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" name="Shape 1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Helvetica Neue"/>
      </a:defRPr>
    </a:lvl1pPr>
    <a:lvl2pPr indent="228600" latinLnBrk="0">
      <a:defRPr sz="1200">
        <a:latin typeface="+mj-lt"/>
        <a:ea typeface="+mj-ea"/>
        <a:cs typeface="+mj-cs"/>
        <a:sym typeface="Helvetica Neue"/>
      </a:defRPr>
    </a:lvl2pPr>
    <a:lvl3pPr indent="457200" latinLnBrk="0">
      <a:defRPr sz="1200">
        <a:latin typeface="+mj-lt"/>
        <a:ea typeface="+mj-ea"/>
        <a:cs typeface="+mj-cs"/>
        <a:sym typeface="Helvetica Neue"/>
      </a:defRPr>
    </a:lvl3pPr>
    <a:lvl4pPr indent="685800" latinLnBrk="0">
      <a:defRPr sz="1200">
        <a:latin typeface="+mj-lt"/>
        <a:ea typeface="+mj-ea"/>
        <a:cs typeface="+mj-cs"/>
        <a:sym typeface="Helvetica Neue"/>
      </a:defRPr>
    </a:lvl4pPr>
    <a:lvl5pPr indent="914400" latinLnBrk="0">
      <a:defRPr sz="1200">
        <a:latin typeface="+mj-lt"/>
        <a:ea typeface="+mj-ea"/>
        <a:cs typeface="+mj-cs"/>
        <a:sym typeface="Helvetica Neue"/>
      </a:defRPr>
    </a:lvl5pPr>
    <a:lvl6pPr indent="1143000" latinLnBrk="0">
      <a:defRPr sz="1200">
        <a:latin typeface="+mj-lt"/>
        <a:ea typeface="+mj-ea"/>
        <a:cs typeface="+mj-cs"/>
        <a:sym typeface="Helvetica Neue"/>
      </a:defRPr>
    </a:lvl6pPr>
    <a:lvl7pPr indent="1371600" latinLnBrk="0">
      <a:defRPr sz="1200">
        <a:latin typeface="+mj-lt"/>
        <a:ea typeface="+mj-ea"/>
        <a:cs typeface="+mj-cs"/>
        <a:sym typeface="Helvetica Neue"/>
      </a:defRPr>
    </a:lvl7pPr>
    <a:lvl8pPr indent="1600200" latinLnBrk="0">
      <a:defRPr sz="1200">
        <a:latin typeface="+mj-lt"/>
        <a:ea typeface="+mj-ea"/>
        <a:cs typeface="+mj-cs"/>
        <a:sym typeface="Helvetica Neue"/>
      </a:defRPr>
    </a:lvl8pPr>
    <a:lvl9pPr indent="1828800" latinLnBrk="0">
      <a:defRPr sz="1200"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</Relationships>
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</Relationships>
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</Relationships>
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</Relationships>
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</Relationships>
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</Relationships>
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</Relationships>
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</Relationships>

</file>

<file path=ppt/notesSlides/_rels/notesSlide18.xml.rels><?xml version="1.0" encoding="UTF-8"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</Relationships>

</file>

<file path=ppt/notesSlides/_rels/notesSlide19.xml.rels><?xml version="1.0" encoding="UTF-8"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</Relationships>
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8" name="Shape 2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This deck models two English-language pull-out sessions: CVC decoding and addition within 10. Adapt all targets and supports to student IEPs and HoLa's approved curricula.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27" name="Shape 227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These results are fictional. Use the school's approved progress-monitoring procedure and each student's required accommodations.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41" name="Shape 24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Use the representations and mathematical language expected by HoLa's approved mathematics curriculum.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Shape 26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63" name="Shape 26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Review familiar quantities, counting-on routines, or number bonds before teaching the new example.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Shape 29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93" name="Shape 29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Keep the manipulatives organised so students can see the two parts and the combined total.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Shape 327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28" name="Shape 32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Alternate turns and ensure each student manipulates, explains, draws, or writes rather than only watching.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Shape 341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42" name="Shape 34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Accommodations provide access. A cue that teaches the answer should be coded as a prompt.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Shape 355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56" name="Shape 356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These results are fictional. Follow the school's progress-monitoring procedure and IEP accommodations.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Shape 385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86" name="Shape 386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Fictional students illustrate access planning. Actual supports must come from IEPs, classroom data, and team decisions.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Shape 41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19" name="Shape 41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Use the student's planned prompting hierarchy when one exists. Record the least intrusive prompt that produced success.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Shape 45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53" name="Shape 45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Before each session, replace the example target with the student's IEP-linked skill and the school's approved curriculum task.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2" name="Shape 4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The same group can have different goals by subject. Keep each lesson's instructional target narrow and measurable.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68" name="Shape 6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The diagram shows a three-student group. Only current materials should be visible. Keep AAC and access supports continuously available.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2" name="Shape 10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The 30-minute structure works for both subjects. Guided practice remains the longest phase because students need many active responses.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6" name="Shape 116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Use only letter-sound correspondences students have already been taught in the school's sequence.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8" name="Shape 13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Use previously taught sounds during review. This phase is retrieval practice, not the formal probe.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5" name="Shape 165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Model the exact blending routine used by the core programme. Avoid picture guessing during the decoding response.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9" name="Shape 19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Aim for five to eight meaningful reading responses per student. Record the least intrusive prompt used.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13" name="Shape 21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If teaching help is given, code that item as prompted rather than independent.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14400" y="1844675"/>
            <a:ext cx="10363200" cy="20415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1828800" y="3886200"/>
            <a:ext cx="8534400" cy="2971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omic Sans MS"/>
          <a:ea typeface="Comic Sans MS"/>
          <a:cs typeface="Comic Sans MS"/>
          <a:sym typeface="Comic Sans MS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omic Sans MS"/>
          <a:ea typeface="Comic Sans MS"/>
          <a:cs typeface="Comic Sans MS"/>
          <a:sym typeface="Comic Sans MS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omic Sans MS"/>
          <a:ea typeface="Comic Sans MS"/>
          <a:cs typeface="Comic Sans MS"/>
          <a:sym typeface="Comic Sans MS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omic Sans MS"/>
          <a:ea typeface="Comic Sans MS"/>
          <a:cs typeface="Comic Sans MS"/>
          <a:sym typeface="Comic Sans MS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omic Sans MS"/>
          <a:ea typeface="Comic Sans MS"/>
          <a:cs typeface="Comic Sans MS"/>
          <a:sym typeface="Comic Sans MS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omic Sans MS"/>
          <a:ea typeface="Comic Sans MS"/>
          <a:cs typeface="Comic Sans MS"/>
          <a:sym typeface="Comic Sans MS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omic Sans MS"/>
          <a:ea typeface="Comic Sans MS"/>
          <a:cs typeface="Comic Sans MS"/>
          <a:sym typeface="Comic Sans MS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omic Sans MS"/>
          <a:ea typeface="Comic Sans MS"/>
          <a:cs typeface="Comic Sans MS"/>
          <a:sym typeface="Comic Sans MS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omic Sans MS"/>
          <a:ea typeface="Comic Sans MS"/>
          <a:cs typeface="Comic Sans MS"/>
          <a:sym typeface="Comic Sans MS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Comic Sans MS"/>
          <a:ea typeface="Comic Sans MS"/>
          <a:cs typeface="Comic Sans MS"/>
          <a:sym typeface="Comic Sans MS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Comic Sans MS"/>
          <a:ea typeface="Comic Sans MS"/>
          <a:cs typeface="Comic Sans MS"/>
          <a:sym typeface="Comic Sans MS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Comic Sans MS"/>
          <a:ea typeface="Comic Sans MS"/>
          <a:cs typeface="Comic Sans MS"/>
          <a:sym typeface="Comic Sans MS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Comic Sans MS"/>
          <a:ea typeface="Comic Sans MS"/>
          <a:cs typeface="Comic Sans MS"/>
          <a:sym typeface="Comic Sans MS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Comic Sans MS"/>
          <a:ea typeface="Comic Sans MS"/>
          <a:cs typeface="Comic Sans MS"/>
          <a:sym typeface="Comic Sans MS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Comic Sans MS"/>
          <a:ea typeface="Comic Sans MS"/>
          <a:cs typeface="Comic Sans MS"/>
          <a:sym typeface="Comic Sans MS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Comic Sans MS"/>
          <a:ea typeface="Comic Sans MS"/>
          <a:cs typeface="Comic Sans MS"/>
          <a:sym typeface="Comic Sans MS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Comic Sans MS"/>
          <a:ea typeface="Comic Sans MS"/>
          <a:cs typeface="Comic Sans MS"/>
          <a:sym typeface="Comic Sans MS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Comic Sans MS"/>
          <a:ea typeface="Comic Sans MS"/>
          <a:cs typeface="Comic Sans MS"/>
          <a:sym typeface="Comic Sans MS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.png"/><Relationship Id="rId4" Type="http://schemas.openxmlformats.org/officeDocument/2006/relationships/image" Target="../media/image1.tif"/><Relationship Id="rId5" Type="http://schemas.openxmlformats.org/officeDocument/2006/relationships/image" Target="../media/image2.tif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over-kicker"/>
          <p:cNvSpPr txBox="1"/>
          <p:nvPr/>
        </p:nvSpPr>
        <p:spPr>
          <a:xfrm>
            <a:off x="502919" y="419100"/>
            <a:ext cx="6480811" cy="342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b="1" sz="1300">
                <a:solidFill>
                  <a:srgbClr val="3D8DFF"/>
                </a:solidFill>
              </a:defRPr>
            </a:lvl1pPr>
          </a:lstStyle>
          <a:p>
            <a:pPr/>
            <a:r>
              <a:t>TWO REALISTIC 30-MINUTE WALK-THROUGHS</a:t>
            </a:r>
          </a:p>
        </p:txBody>
      </p:sp>
      <p:sp>
        <p:nvSpPr>
          <p:cNvPr id="21" name="cover-title"/>
          <p:cNvSpPr txBox="1"/>
          <p:nvPr/>
        </p:nvSpPr>
        <p:spPr>
          <a:xfrm>
            <a:off x="502919" y="1676400"/>
            <a:ext cx="8195311" cy="1809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>
            <a:normAutofit fontScale="100000" lnSpcReduction="0"/>
          </a:bodyPr>
          <a:lstStyle>
            <a:lvl1pPr>
              <a:defRPr b="1" sz="4600"/>
            </a:lvl1pPr>
          </a:lstStyle>
          <a:p>
            <a:pPr/>
            <a:r>
              <a:t>Special Education pull-out sessions</a:t>
            </a:r>
          </a:p>
        </p:txBody>
      </p:sp>
      <p:sp>
        <p:nvSpPr>
          <p:cNvPr id="22" name="cover-accent"/>
          <p:cNvSpPr/>
          <p:nvPr/>
        </p:nvSpPr>
        <p:spPr>
          <a:xfrm>
            <a:off x="9124950" y="819150"/>
            <a:ext cx="2381250" cy="4476750"/>
          </a:xfrm>
          <a:prstGeom prst="rect">
            <a:avLst/>
          </a:prstGeom>
          <a:solidFill>
            <a:srgbClr val="D0EDFA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3" name="cover-visual"/>
          <p:cNvSpPr txBox="1"/>
          <p:nvPr/>
        </p:nvSpPr>
        <p:spPr>
          <a:xfrm>
            <a:off x="9475469" y="1314450"/>
            <a:ext cx="1680211" cy="342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 algn="ctr">
              <a:defRPr b="1" sz="2100"/>
            </a:pPr>
            <a:r>
              <a:t>review</a:t>
            </a:r>
          </a:p>
          <a:p>
            <a:pPr algn="ctr">
              <a:defRPr b="1" sz="2100"/>
            </a:pPr>
            <a:r>
              <a:t>↓</a:t>
            </a:r>
          </a:p>
          <a:p>
            <a:pPr algn="ctr">
              <a:defRPr b="1" sz="2100"/>
            </a:pPr>
            <a:r>
              <a:t>teach</a:t>
            </a:r>
          </a:p>
          <a:p>
            <a:pPr algn="ctr">
              <a:defRPr b="1" sz="2100"/>
            </a:pPr>
            <a:r>
              <a:t>↓</a:t>
            </a:r>
          </a:p>
          <a:p>
            <a:pPr algn="ctr">
              <a:defRPr b="1" sz="2100"/>
            </a:pPr>
            <a:r>
              <a:t>practice</a:t>
            </a:r>
          </a:p>
          <a:p>
            <a:pPr algn="ctr">
              <a:defRPr b="1" sz="2100"/>
            </a:pPr>
            <a:r>
              <a:t>↓</a:t>
            </a:r>
          </a:p>
          <a:p>
            <a:pPr algn="ctr">
              <a:defRPr b="1" sz="2100"/>
            </a:pPr>
            <a:r>
              <a:t>quick check</a:t>
            </a:r>
          </a:p>
        </p:txBody>
      </p:sp>
      <p:sp>
        <p:nvSpPr>
          <p:cNvPr id="24" name="cover-subtitle"/>
          <p:cNvSpPr txBox="1"/>
          <p:nvPr/>
        </p:nvSpPr>
        <p:spPr>
          <a:xfrm>
            <a:off x="502919" y="4819650"/>
            <a:ext cx="7433311" cy="685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59536">
              <a:defRPr sz="1692"/>
            </a:lvl1pPr>
          </a:lstStyle>
          <a:p>
            <a:pPr/>
            <a:r>
              <a:t>Teacher plans · student activities · exact language · differentiation · data</a:t>
            </a:r>
          </a:p>
        </p:txBody>
      </p:sp>
      <p:sp>
        <p:nvSpPr>
          <p:cNvPr id="25" name="cover-note"/>
          <p:cNvSpPr txBox="1"/>
          <p:nvPr/>
        </p:nvSpPr>
        <p:spPr>
          <a:xfrm>
            <a:off x="502920" y="5758557"/>
            <a:ext cx="6099810" cy="4517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 defTabSz="859536">
              <a:defRPr sz="1034">
                <a:solidFill>
                  <a:srgbClr val="5B616B"/>
                </a:solidFill>
              </a:defRPr>
            </a:pPr>
            <a:r>
              <a:t>Illustrative Grade 1-2 group of three students</a:t>
            </a:r>
          </a:p>
          <a:p>
            <a:pPr defTabSz="859536">
              <a:defRPr sz="1034">
                <a:solidFill>
                  <a:srgbClr val="5B616B"/>
                </a:solidFill>
              </a:defRPr>
            </a:pPr>
            <a:r>
              <a:t>Kaylen M. Brignall, M.A.</a:t>
            </a:r>
          </a:p>
        </p:txBody>
      </p:sp>
      <p:sp>
        <p:nvSpPr>
          <p:cNvPr id="26" name="cover-footer"/>
          <p:cNvSpPr txBox="1"/>
          <p:nvPr/>
        </p:nvSpPr>
        <p:spPr>
          <a:xfrm>
            <a:off x="11285219" y="6457950"/>
            <a:ext cx="403861" cy="190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r" defTabSz="896111">
              <a:defRPr sz="588">
                <a:solidFill>
                  <a:srgbClr val="5B616B"/>
                </a:solidFill>
              </a:defRPr>
            </a:lvl1pPr>
          </a:lstStyle>
          <a:p>
            <a:pPr/>
            <a:r>
              <a:t>1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kicker-2"/>
          <p:cNvSpPr txBox="1"/>
          <p:nvPr/>
        </p:nvSpPr>
        <p:spPr>
          <a:xfrm>
            <a:off x="502919" y="304800"/>
            <a:ext cx="6480811" cy="294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1200">
                <a:solidFill>
                  <a:srgbClr val="3D8DFF"/>
                </a:solidFill>
              </a:defRPr>
            </a:lvl1pPr>
          </a:lstStyle>
          <a:p>
            <a:pPr/>
            <a:r>
              <a:t>LITERACY · PROBE</a:t>
            </a:r>
          </a:p>
        </p:txBody>
      </p:sp>
      <p:sp>
        <p:nvSpPr>
          <p:cNvPr id="216" name="title-2"/>
          <p:cNvSpPr txBox="1"/>
          <p:nvPr/>
        </p:nvSpPr>
        <p:spPr>
          <a:xfrm>
            <a:off x="502919" y="647700"/>
            <a:ext cx="11186161" cy="624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3000"/>
            </a:lvl1pPr>
          </a:lstStyle>
          <a:p>
            <a:pPr/>
            <a:r>
              <a:t>The literacy probe tells you what to teach next</a:t>
            </a:r>
          </a:p>
        </p:txBody>
      </p:sp>
      <p:sp>
        <p:nvSpPr>
          <p:cNvPr id="217" name="title-rule-2"/>
          <p:cNvSpPr/>
          <p:nvPr/>
        </p:nvSpPr>
        <p:spPr>
          <a:xfrm>
            <a:off x="457200" y="1409700"/>
            <a:ext cx="11277600" cy="0"/>
          </a:xfrm>
          <a:prstGeom prst="line">
            <a:avLst/>
          </a:prstGeom>
          <a:ln>
            <a:solidFill>
              <a:srgbClr val="B8BCC4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18" name="footer-2"/>
          <p:cNvSpPr txBox="1"/>
          <p:nvPr/>
        </p:nvSpPr>
        <p:spPr>
          <a:xfrm>
            <a:off x="10504169" y="6419850"/>
            <a:ext cx="1184911" cy="26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r">
              <a:defRPr sz="900">
                <a:solidFill>
                  <a:srgbClr val="5B616B"/>
                </a:solidFill>
              </a:defRPr>
            </a:lvl1pPr>
          </a:lstStyle>
          <a:p>
            <a:pPr/>
            <a:r>
              <a:t>10</a:t>
            </a:r>
          </a:p>
        </p:txBody>
      </p:sp>
      <p:sp>
        <p:nvSpPr>
          <p:cNvPr id="219" name="scenario-big"/>
          <p:cNvSpPr txBox="1"/>
          <p:nvPr/>
        </p:nvSpPr>
        <p:spPr>
          <a:xfrm>
            <a:off x="502919" y="1809750"/>
            <a:ext cx="6385561" cy="1123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>
              <a:defRPr b="1" sz="2700"/>
            </a:pPr>
            <a:r>
              <a:t>Probe words</a:t>
            </a:r>
          </a:p>
          <a:p>
            <a:pPr>
              <a:defRPr b="1" sz="2700"/>
            </a:pPr>
            <a:r>
              <a:t>jam · net · lip · hot · bus</a:t>
            </a:r>
          </a:p>
        </p:txBody>
      </p:sp>
      <p:sp>
        <p:nvSpPr>
          <p:cNvPr id="220" name="scenario-context"/>
          <p:cNvSpPr txBox="1"/>
          <p:nvPr/>
        </p:nvSpPr>
        <p:spPr>
          <a:xfrm>
            <a:off x="502919" y="3257550"/>
            <a:ext cx="6099811" cy="1257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sz="1600"/>
            </a:lvl1pPr>
          </a:lstStyle>
          <a:p>
            <a:pPr/>
            <a:r>
              <a:t>Give the same direction and wait time. Do not correct between probe items. Record the exact response when it explains the error.</a:t>
            </a:r>
          </a:p>
        </p:txBody>
      </p:sp>
      <p:sp>
        <p:nvSpPr>
          <p:cNvPr id="221" name="scenario-panel"/>
          <p:cNvSpPr/>
          <p:nvPr/>
        </p:nvSpPr>
        <p:spPr>
          <a:xfrm>
            <a:off x="7372350" y="1790700"/>
            <a:ext cx="4095750" cy="3638550"/>
          </a:xfrm>
          <a:prstGeom prst="rect">
            <a:avLst/>
          </a:prstGeom>
          <a:solidFill>
            <a:srgbClr val="EDEDED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22" name="scenario-panel-title"/>
          <p:cNvSpPr txBox="1"/>
          <p:nvPr/>
        </p:nvSpPr>
        <p:spPr>
          <a:xfrm>
            <a:off x="7722869" y="2076450"/>
            <a:ext cx="3242311" cy="361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22959">
              <a:defRPr b="1" sz="1529"/>
            </a:lvl1pPr>
          </a:lstStyle>
          <a:p>
            <a:pPr/>
            <a:r>
              <a:t>Fictional results</a:t>
            </a:r>
          </a:p>
        </p:txBody>
      </p:sp>
      <p:sp>
        <p:nvSpPr>
          <p:cNvPr id="223" name="scenario-list"/>
          <p:cNvSpPr txBox="1"/>
          <p:nvPr/>
        </p:nvSpPr>
        <p:spPr>
          <a:xfrm>
            <a:off x="7722869" y="2667000"/>
            <a:ext cx="3242311" cy="2190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>
              <a:defRPr sz="1400"/>
            </a:pPr>
            <a:r>
              <a:t>• Alma 4/5 · reteach short e</a:t>
            </a:r>
          </a:p>
          <a:p>
            <a:pPr>
              <a:defRPr sz="1400"/>
            </a:pPr>
            <a:r>
              <a:t>• Ben 3/5 · fade pointing cue</a:t>
            </a:r>
          </a:p>
          <a:p>
            <a:pPr>
              <a:defRPr sz="1400"/>
            </a:pPr>
            <a:r>
              <a:t>• Diego 5/5 · move to phrases</a:t>
            </a:r>
          </a:p>
          <a:p>
            <a:pPr>
              <a:defRPr sz="1400"/>
            </a:pPr>
            <a:r>
              <a:t>• Next lesson follows the error pattern</a:t>
            </a:r>
          </a:p>
        </p:txBody>
      </p:sp>
      <p:sp>
        <p:nvSpPr>
          <p:cNvPr id="224" name="label-box-48-532"/>
          <p:cNvSpPr/>
          <p:nvPr/>
        </p:nvSpPr>
        <p:spPr>
          <a:xfrm>
            <a:off x="457200" y="5067300"/>
            <a:ext cx="4191000" cy="323850"/>
          </a:xfrm>
          <a:prstGeom prst="roundRect">
            <a:avLst>
              <a:gd name="adj" fmla="val 23529"/>
            </a:avLst>
          </a:prstGeom>
          <a:solidFill>
            <a:srgbClr val="D0EDFA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25" name="label-48-532"/>
          <p:cNvSpPr txBox="1"/>
          <p:nvPr/>
        </p:nvSpPr>
        <p:spPr>
          <a:xfrm>
            <a:off x="598169" y="5124450"/>
            <a:ext cx="3909061" cy="2343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>
              <a:defRPr b="1" sz="800"/>
            </a:lvl1pPr>
          </a:lstStyle>
          <a:p>
            <a:pPr/>
            <a:r>
              <a:t>Probe = brief measurement, not another lesson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kicker-2"/>
          <p:cNvSpPr txBox="1"/>
          <p:nvPr/>
        </p:nvSpPr>
        <p:spPr>
          <a:xfrm>
            <a:off x="502919" y="304800"/>
            <a:ext cx="6480811" cy="294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1200">
                <a:solidFill>
                  <a:srgbClr val="3D8DFF"/>
                </a:solidFill>
              </a:defRPr>
            </a:lvl1pPr>
          </a:lstStyle>
          <a:p>
            <a:pPr/>
            <a:r>
              <a:t>MATHS · TARGET</a:t>
            </a:r>
          </a:p>
        </p:txBody>
      </p:sp>
      <p:sp>
        <p:nvSpPr>
          <p:cNvPr id="230" name="title-2"/>
          <p:cNvSpPr txBox="1"/>
          <p:nvPr/>
        </p:nvSpPr>
        <p:spPr>
          <a:xfrm>
            <a:off x="502919" y="647700"/>
            <a:ext cx="11186161" cy="624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3000"/>
            </a:lvl1pPr>
          </a:lstStyle>
          <a:p>
            <a:pPr/>
            <a:r>
              <a:t>Maths target: add within 10 using representations</a:t>
            </a:r>
          </a:p>
        </p:txBody>
      </p:sp>
      <p:sp>
        <p:nvSpPr>
          <p:cNvPr id="231" name="title-rule-2"/>
          <p:cNvSpPr/>
          <p:nvPr/>
        </p:nvSpPr>
        <p:spPr>
          <a:xfrm>
            <a:off x="457200" y="1409700"/>
            <a:ext cx="11277600" cy="0"/>
          </a:xfrm>
          <a:prstGeom prst="line">
            <a:avLst/>
          </a:prstGeom>
          <a:ln>
            <a:solidFill>
              <a:srgbClr val="B8BCC4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32" name="footer-2"/>
          <p:cNvSpPr txBox="1"/>
          <p:nvPr/>
        </p:nvSpPr>
        <p:spPr>
          <a:xfrm>
            <a:off x="10504169" y="6419850"/>
            <a:ext cx="1184911" cy="26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r">
              <a:defRPr sz="900">
                <a:solidFill>
                  <a:srgbClr val="5B616B"/>
                </a:solidFill>
              </a:defRPr>
            </a:lvl1pPr>
          </a:lstStyle>
          <a:p>
            <a:pPr/>
            <a:r>
              <a:t>11</a:t>
            </a:r>
          </a:p>
        </p:txBody>
      </p:sp>
      <p:sp>
        <p:nvSpPr>
          <p:cNvPr id="233" name="scenario-big"/>
          <p:cNvSpPr txBox="1"/>
          <p:nvPr/>
        </p:nvSpPr>
        <p:spPr>
          <a:xfrm>
            <a:off x="502919" y="1809750"/>
            <a:ext cx="6385561" cy="1123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>
              <a:defRPr b="1" sz="2700"/>
            </a:pPr>
            <a:r>
              <a:t>Students will solve</a:t>
            </a:r>
          </a:p>
          <a:p>
            <a:pPr>
              <a:defRPr b="1" sz="2700"/>
            </a:pPr>
            <a:r>
              <a:t>5 + 2 = 7</a:t>
            </a:r>
          </a:p>
        </p:txBody>
      </p:sp>
      <p:sp>
        <p:nvSpPr>
          <p:cNvPr id="234" name="scenario-context"/>
          <p:cNvSpPr txBox="1"/>
          <p:nvPr/>
        </p:nvSpPr>
        <p:spPr>
          <a:xfrm>
            <a:off x="502919" y="3257550"/>
            <a:ext cx="6099811" cy="1257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sz="1600"/>
            </a:lvl1pPr>
          </a:lstStyle>
          <a:p>
            <a:pPr/>
            <a:r>
              <a:t>Students build the quantities, combine them, explain what changed, then connect the model to the number sentence.</a:t>
            </a:r>
          </a:p>
        </p:txBody>
      </p:sp>
      <p:sp>
        <p:nvSpPr>
          <p:cNvPr id="235" name="scenario-panel"/>
          <p:cNvSpPr/>
          <p:nvPr/>
        </p:nvSpPr>
        <p:spPr>
          <a:xfrm>
            <a:off x="7372350" y="1790700"/>
            <a:ext cx="4095750" cy="3638550"/>
          </a:xfrm>
          <a:prstGeom prst="rect">
            <a:avLst/>
          </a:prstGeom>
          <a:solidFill>
            <a:srgbClr val="EDEDED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36" name="scenario-panel-title"/>
          <p:cNvSpPr txBox="1"/>
          <p:nvPr/>
        </p:nvSpPr>
        <p:spPr>
          <a:xfrm>
            <a:off x="7722869" y="2076450"/>
            <a:ext cx="3242311" cy="361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22959">
              <a:defRPr b="1" sz="1529"/>
            </a:lvl1pPr>
          </a:lstStyle>
          <a:p>
            <a:pPr/>
            <a:r>
              <a:t>Prepare</a:t>
            </a:r>
          </a:p>
        </p:txBody>
      </p:sp>
      <p:sp>
        <p:nvSpPr>
          <p:cNvPr id="237" name="scenario-list"/>
          <p:cNvSpPr txBox="1"/>
          <p:nvPr/>
        </p:nvSpPr>
        <p:spPr>
          <a:xfrm>
            <a:off x="7722869" y="2667000"/>
            <a:ext cx="3242311" cy="2190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>
              <a:defRPr sz="1400"/>
            </a:pPr>
            <a:r>
              <a:t>• two-color counters</a:t>
            </a:r>
          </a:p>
          <a:p>
            <a:pPr>
              <a:defRPr sz="1400"/>
            </a:pPr>
            <a:r>
              <a:t>• ten frames</a:t>
            </a:r>
          </a:p>
          <a:p>
            <a:pPr>
              <a:defRPr sz="1400"/>
            </a:pPr>
            <a:r>
              <a:t>• number cards</a:t>
            </a:r>
          </a:p>
          <a:p>
            <a:pPr>
              <a:defRPr sz="1400"/>
            </a:pPr>
            <a:r>
              <a:t>• dry-erase boards</a:t>
            </a:r>
          </a:p>
          <a:p>
            <a:pPr>
              <a:defRPr sz="1400"/>
            </a:pPr>
            <a:r>
              <a:t>• five-item exit probe</a:t>
            </a:r>
          </a:p>
        </p:txBody>
      </p:sp>
      <p:sp>
        <p:nvSpPr>
          <p:cNvPr id="238" name="label-box-48-532"/>
          <p:cNvSpPr/>
          <p:nvPr/>
        </p:nvSpPr>
        <p:spPr>
          <a:xfrm>
            <a:off x="457200" y="5067300"/>
            <a:ext cx="4191000" cy="323850"/>
          </a:xfrm>
          <a:prstGeom prst="roundRect">
            <a:avLst>
              <a:gd name="adj" fmla="val 23529"/>
            </a:avLst>
          </a:prstGeom>
          <a:solidFill>
            <a:srgbClr val="D0EDFA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39" name="label-48-532"/>
          <p:cNvSpPr txBox="1"/>
          <p:nvPr/>
        </p:nvSpPr>
        <p:spPr>
          <a:xfrm>
            <a:off x="598169" y="5124450"/>
            <a:ext cx="3909061" cy="2343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>
              <a:defRPr b="1" sz="800"/>
            </a:lvl1pPr>
          </a:lstStyle>
          <a:p>
            <a:pPr/>
            <a:r>
              <a:t>Measure: correct answer + representation + strategy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kicker-5"/>
          <p:cNvSpPr txBox="1"/>
          <p:nvPr/>
        </p:nvSpPr>
        <p:spPr>
          <a:xfrm>
            <a:off x="502919" y="304800"/>
            <a:ext cx="6480811" cy="294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1200">
                <a:solidFill>
                  <a:srgbClr val="3D8DFF"/>
                </a:solidFill>
              </a:defRPr>
            </a:lvl1pPr>
          </a:lstStyle>
          <a:p>
            <a:pPr/>
            <a:r>
              <a:t>MATHS · REVIEW</a:t>
            </a:r>
          </a:p>
        </p:txBody>
      </p:sp>
      <p:sp>
        <p:nvSpPr>
          <p:cNvPr id="244" name="title-5"/>
          <p:cNvSpPr txBox="1"/>
          <p:nvPr/>
        </p:nvSpPr>
        <p:spPr>
          <a:xfrm>
            <a:off x="502919" y="647700"/>
            <a:ext cx="11186161" cy="624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3000"/>
            </a:lvl1pPr>
          </a:lstStyle>
          <a:p>
            <a:pPr/>
            <a:r>
              <a:t>Settle students and retrieve number facts</a:t>
            </a:r>
          </a:p>
        </p:txBody>
      </p:sp>
      <p:sp>
        <p:nvSpPr>
          <p:cNvPr id="245" name="title-rule-5"/>
          <p:cNvSpPr/>
          <p:nvPr/>
        </p:nvSpPr>
        <p:spPr>
          <a:xfrm>
            <a:off x="457200" y="1409700"/>
            <a:ext cx="11277600" cy="0"/>
          </a:xfrm>
          <a:prstGeom prst="line">
            <a:avLst/>
          </a:prstGeom>
          <a:ln>
            <a:solidFill>
              <a:srgbClr val="B8BCC4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46" name="footer-5"/>
          <p:cNvSpPr txBox="1"/>
          <p:nvPr/>
        </p:nvSpPr>
        <p:spPr>
          <a:xfrm>
            <a:off x="10504169" y="6419850"/>
            <a:ext cx="1184911" cy="26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r">
              <a:defRPr sz="900">
                <a:solidFill>
                  <a:srgbClr val="5B616B"/>
                </a:solidFill>
              </a:defRPr>
            </a:lvl1pPr>
          </a:lstStyle>
          <a:p>
            <a:pPr/>
            <a:r>
              <a:t>12</a:t>
            </a:r>
          </a:p>
        </p:txBody>
      </p:sp>
      <p:sp>
        <p:nvSpPr>
          <p:cNvPr id="247" name="phase-left-head"/>
          <p:cNvSpPr txBox="1"/>
          <p:nvPr/>
        </p:nvSpPr>
        <p:spPr>
          <a:xfrm>
            <a:off x="502919" y="1790700"/>
            <a:ext cx="4909186" cy="342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905255">
              <a:defRPr b="1" sz="1485"/>
            </a:lvl1pPr>
          </a:lstStyle>
          <a:p>
            <a:pPr/>
            <a:r>
              <a:t>0:00-2:00 · regulation check</a:t>
            </a:r>
          </a:p>
        </p:txBody>
      </p:sp>
      <p:sp>
        <p:nvSpPr>
          <p:cNvPr id="248" name="phase-left-script-label"/>
          <p:cNvSpPr txBox="1"/>
          <p:nvPr/>
        </p:nvSpPr>
        <p:spPr>
          <a:xfrm>
            <a:off x="502919" y="2381250"/>
            <a:ext cx="1051562" cy="228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68680">
              <a:defRPr b="1" sz="855">
                <a:solidFill>
                  <a:srgbClr val="3D8DFF"/>
                </a:solidFill>
              </a:defRPr>
            </a:lvl1pPr>
          </a:lstStyle>
          <a:p>
            <a:pPr/>
            <a:r>
              <a:t>YOU SAY</a:t>
            </a:r>
          </a:p>
        </p:txBody>
      </p:sp>
      <p:sp>
        <p:nvSpPr>
          <p:cNvPr id="249" name="phase-left-script"/>
          <p:cNvSpPr txBox="1"/>
          <p:nvPr/>
        </p:nvSpPr>
        <p:spPr>
          <a:xfrm>
            <a:off x="502919" y="2724150"/>
            <a:ext cx="4909186" cy="1123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b="1"/>
            </a:lvl1pPr>
          </a:lstStyle>
          <a:p>
            <a:pPr/>
            <a:r>
              <a:t>“First numbers, then building, and finally a quick solve. Are you ready, do you need movement, or do you need help?”</a:t>
            </a:r>
          </a:p>
        </p:txBody>
      </p:sp>
      <p:sp>
        <p:nvSpPr>
          <p:cNvPr id="250" name="phase-left-actions"/>
          <p:cNvSpPr txBox="1"/>
          <p:nvPr/>
        </p:nvSpPr>
        <p:spPr>
          <a:xfrm>
            <a:off x="502919" y="4171950"/>
            <a:ext cx="4909186" cy="1428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>
              <a:defRPr sz="1400"/>
            </a:pPr>
            <a:r>
              <a:t>• Student points to one choice</a:t>
            </a:r>
          </a:p>
          <a:p>
            <a:pPr>
              <a:defRPr sz="1400"/>
            </a:pPr>
            <a:r>
              <a:t>• 30-second strategy if needed</a:t>
            </a:r>
          </a:p>
          <a:p>
            <a:pPr>
              <a:defRPr sz="1400"/>
            </a:pPr>
            <a:r>
              <a:t>• Student names the first agenda item</a:t>
            </a:r>
          </a:p>
        </p:txBody>
      </p:sp>
      <p:sp>
        <p:nvSpPr>
          <p:cNvPr id="251" name="phase-divider"/>
          <p:cNvSpPr/>
          <p:nvPr/>
        </p:nvSpPr>
        <p:spPr>
          <a:xfrm flipH="1">
            <a:off x="5924550" y="1771650"/>
            <a:ext cx="1" cy="4095750"/>
          </a:xfrm>
          <a:prstGeom prst="line">
            <a:avLst/>
          </a:prstGeom>
          <a:ln w="19050">
            <a:solidFill>
              <a:srgbClr val="B8BCC4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52" name="phase-right-head"/>
          <p:cNvSpPr txBox="1"/>
          <p:nvPr/>
        </p:nvSpPr>
        <p:spPr>
          <a:xfrm>
            <a:off x="6427470" y="1790700"/>
            <a:ext cx="4909185" cy="342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905255">
              <a:defRPr b="1" sz="1485"/>
            </a:lvl1pPr>
          </a:lstStyle>
          <a:p>
            <a:pPr/>
            <a:r>
              <a:t>2:00-6:00 · rapid review</a:t>
            </a:r>
          </a:p>
        </p:txBody>
      </p:sp>
      <p:sp>
        <p:nvSpPr>
          <p:cNvPr id="253" name="counter-m"/>
          <p:cNvSpPr/>
          <p:nvPr/>
        </p:nvSpPr>
        <p:spPr>
          <a:xfrm>
            <a:off x="6762750" y="2667000"/>
            <a:ext cx="819150" cy="819150"/>
          </a:xfrm>
          <a:prstGeom prst="ellipse">
            <a:avLst/>
          </a:prstGeom>
          <a:solidFill>
            <a:srgbClr val="6DCBF4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54" name="counter-m-text"/>
          <p:cNvSpPr txBox="1"/>
          <p:nvPr/>
        </p:nvSpPr>
        <p:spPr>
          <a:xfrm>
            <a:off x="6951344" y="2895600"/>
            <a:ext cx="441961" cy="3359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>
              <a:defRPr b="1" sz="1400"/>
            </a:lvl1pPr>
          </a:lstStyle>
          <a:p>
            <a:pPr/>
            <a:r>
              <a:t>5</a:t>
            </a:r>
          </a:p>
        </p:txBody>
      </p:sp>
      <p:sp>
        <p:nvSpPr>
          <p:cNvPr id="255" name="counter-a"/>
          <p:cNvSpPr/>
          <p:nvPr/>
        </p:nvSpPr>
        <p:spPr>
          <a:xfrm>
            <a:off x="8153400" y="2667000"/>
            <a:ext cx="819150" cy="819150"/>
          </a:xfrm>
          <a:prstGeom prst="ellipse">
            <a:avLst/>
          </a:prstGeom>
          <a:solidFill>
            <a:srgbClr val="D0EDFA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56" name="counter-a-text"/>
          <p:cNvSpPr txBox="1"/>
          <p:nvPr/>
        </p:nvSpPr>
        <p:spPr>
          <a:xfrm>
            <a:off x="8341994" y="2895600"/>
            <a:ext cx="441961" cy="3359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>
              <a:defRPr b="1" sz="1400"/>
            </a:lvl1pPr>
          </a:lstStyle>
          <a:p>
            <a:pPr/>
            <a:r>
              <a:t>+2</a:t>
            </a:r>
          </a:p>
        </p:txBody>
      </p:sp>
      <p:sp>
        <p:nvSpPr>
          <p:cNvPr id="257" name="counter-arrow"/>
          <p:cNvSpPr/>
          <p:nvPr/>
        </p:nvSpPr>
        <p:spPr>
          <a:xfrm>
            <a:off x="9086850" y="3076575"/>
            <a:ext cx="857250" cy="0"/>
          </a:xfrm>
          <a:prstGeom prst="line">
            <a:avLst/>
          </a:prstGeom>
          <a:ln w="38100">
            <a:solidFill>
              <a:srgbClr val="3D8DF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58" name="counter-result"/>
          <p:cNvSpPr/>
          <p:nvPr/>
        </p:nvSpPr>
        <p:spPr>
          <a:xfrm>
            <a:off x="10096500" y="2667000"/>
            <a:ext cx="952500" cy="819150"/>
          </a:xfrm>
          <a:prstGeom prst="roundRect">
            <a:avLst>
              <a:gd name="adj" fmla="val 9302"/>
            </a:avLst>
          </a:prstGeom>
          <a:solidFill>
            <a:srgbClr val="BFE8D0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59" name="counter-result-text"/>
          <p:cNvSpPr txBox="1"/>
          <p:nvPr/>
        </p:nvSpPr>
        <p:spPr>
          <a:xfrm>
            <a:off x="10285094" y="2895600"/>
            <a:ext cx="575311" cy="3238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 defTabSz="850391">
              <a:defRPr b="1" sz="1395"/>
            </a:lvl1pPr>
          </a:lstStyle>
          <a:p>
            <a:pPr/>
            <a:r>
              <a:t>7</a:t>
            </a:r>
          </a:p>
        </p:txBody>
      </p:sp>
      <p:sp>
        <p:nvSpPr>
          <p:cNvPr id="260" name="phase-right-script"/>
          <p:cNvSpPr txBox="1"/>
          <p:nvPr/>
        </p:nvSpPr>
        <p:spPr>
          <a:xfrm>
            <a:off x="6427470" y="3886200"/>
            <a:ext cx="4909185" cy="6286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22959">
              <a:defRPr b="1" sz="1529"/>
            </a:lvl1pPr>
          </a:lstStyle>
          <a:p>
            <a:pPr/>
            <a:r>
              <a:t>“Show five. Add two more. Count on: five…six, seven.”</a:t>
            </a:r>
          </a:p>
        </p:txBody>
      </p:sp>
      <p:sp>
        <p:nvSpPr>
          <p:cNvPr id="261" name="phase-right-data"/>
          <p:cNvSpPr txBox="1"/>
          <p:nvPr/>
        </p:nvSpPr>
        <p:spPr>
          <a:xfrm>
            <a:off x="6427470" y="4857750"/>
            <a:ext cx="4909185" cy="590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sz="1400"/>
            </a:lvl1pPr>
          </a:lstStyle>
          <a:p>
            <a:pPr/>
            <a:r>
              <a:t>5 quick trials:  + independent   P prompted   − incorrect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kicker-6"/>
          <p:cNvSpPr txBox="1"/>
          <p:nvPr/>
        </p:nvSpPr>
        <p:spPr>
          <a:xfrm>
            <a:off x="502919" y="304800"/>
            <a:ext cx="6480811" cy="294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1200">
                <a:solidFill>
                  <a:srgbClr val="3D8DFF"/>
                </a:solidFill>
              </a:defRPr>
            </a:lvl1pPr>
          </a:lstStyle>
          <a:p>
            <a:pPr/>
            <a:r>
              <a:t>MATHS · TEACH</a:t>
            </a:r>
          </a:p>
        </p:txBody>
      </p:sp>
      <p:sp>
        <p:nvSpPr>
          <p:cNvPr id="266" name="title-6"/>
          <p:cNvSpPr txBox="1"/>
          <p:nvPr/>
        </p:nvSpPr>
        <p:spPr>
          <a:xfrm>
            <a:off x="502919" y="647700"/>
            <a:ext cx="11186161" cy="624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3000"/>
            </a:lvl1pPr>
          </a:lstStyle>
          <a:p>
            <a:pPr/>
            <a:r>
              <a:t>Connect concrete materials to the number sentence</a:t>
            </a:r>
          </a:p>
        </p:txBody>
      </p:sp>
      <p:sp>
        <p:nvSpPr>
          <p:cNvPr id="267" name="title-rule-6"/>
          <p:cNvSpPr/>
          <p:nvPr/>
        </p:nvSpPr>
        <p:spPr>
          <a:xfrm>
            <a:off x="457200" y="1409700"/>
            <a:ext cx="11277600" cy="0"/>
          </a:xfrm>
          <a:prstGeom prst="line">
            <a:avLst/>
          </a:prstGeom>
          <a:ln>
            <a:solidFill>
              <a:srgbClr val="B8BCC4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68" name="footer-6"/>
          <p:cNvSpPr txBox="1"/>
          <p:nvPr/>
        </p:nvSpPr>
        <p:spPr>
          <a:xfrm>
            <a:off x="10504169" y="6419850"/>
            <a:ext cx="1184911" cy="26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r">
              <a:defRPr sz="900">
                <a:solidFill>
                  <a:srgbClr val="5B616B"/>
                </a:solidFill>
              </a:defRPr>
            </a:lvl1pPr>
          </a:lstStyle>
          <a:p>
            <a:pPr/>
            <a:r>
              <a:t>13</a:t>
            </a:r>
          </a:p>
        </p:txBody>
      </p:sp>
      <p:sp>
        <p:nvSpPr>
          <p:cNvPr id="269" name="teach-band-0"/>
          <p:cNvSpPr/>
          <p:nvPr/>
        </p:nvSpPr>
        <p:spPr>
          <a:xfrm>
            <a:off x="457200" y="1866900"/>
            <a:ext cx="3333750" cy="590550"/>
          </a:xfrm>
          <a:prstGeom prst="rect">
            <a:avLst/>
          </a:prstGeom>
          <a:solidFill>
            <a:srgbClr val="3D8DFF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70" name="teach-band-text-0"/>
          <p:cNvSpPr txBox="1"/>
          <p:nvPr/>
        </p:nvSpPr>
        <p:spPr>
          <a:xfrm>
            <a:off x="674369" y="2038350"/>
            <a:ext cx="1337312" cy="26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59536">
              <a:defRPr b="1" sz="1034">
                <a:solidFill>
                  <a:srgbClr val="FFFFFF"/>
                </a:solidFill>
              </a:defRPr>
            </a:lvl1pPr>
          </a:lstStyle>
          <a:p>
            <a:pPr/>
            <a:r>
              <a:t>I DO</a:t>
            </a:r>
          </a:p>
        </p:txBody>
      </p:sp>
      <p:sp>
        <p:nvSpPr>
          <p:cNvPr id="271" name="teach-band-desc-0"/>
          <p:cNvSpPr txBox="1"/>
          <p:nvPr/>
        </p:nvSpPr>
        <p:spPr>
          <a:xfrm>
            <a:off x="502919" y="2743200"/>
            <a:ext cx="3242312" cy="609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b="1" sz="1600"/>
            </a:lvl1pPr>
          </a:lstStyle>
          <a:p>
            <a:pPr/>
            <a:r>
              <a:t>Build and think aloud</a:t>
            </a:r>
          </a:p>
        </p:txBody>
      </p:sp>
      <p:sp>
        <p:nvSpPr>
          <p:cNvPr id="272" name="teach-band-1"/>
          <p:cNvSpPr/>
          <p:nvPr/>
        </p:nvSpPr>
        <p:spPr>
          <a:xfrm>
            <a:off x="4248150" y="1866900"/>
            <a:ext cx="3333750" cy="590550"/>
          </a:xfrm>
          <a:prstGeom prst="rect">
            <a:avLst/>
          </a:prstGeom>
          <a:solidFill>
            <a:srgbClr val="6DCBF4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73" name="teach-band-text-1"/>
          <p:cNvSpPr txBox="1"/>
          <p:nvPr/>
        </p:nvSpPr>
        <p:spPr>
          <a:xfrm>
            <a:off x="4465320" y="2038350"/>
            <a:ext cx="1337311" cy="26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59536">
              <a:defRPr b="1" sz="1034"/>
            </a:lvl1pPr>
          </a:lstStyle>
          <a:p>
            <a:pPr/>
            <a:r>
              <a:t>WE DO</a:t>
            </a:r>
          </a:p>
        </p:txBody>
      </p:sp>
      <p:sp>
        <p:nvSpPr>
          <p:cNvPr id="274" name="teach-band-desc-1"/>
          <p:cNvSpPr txBox="1"/>
          <p:nvPr/>
        </p:nvSpPr>
        <p:spPr>
          <a:xfrm>
            <a:off x="4293870" y="2743200"/>
            <a:ext cx="3242311" cy="609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b="1" sz="1600"/>
            </a:lvl1pPr>
          </a:lstStyle>
          <a:p>
            <a:pPr/>
            <a:r>
              <a:t>Build together twice</a:t>
            </a:r>
          </a:p>
        </p:txBody>
      </p:sp>
      <p:sp>
        <p:nvSpPr>
          <p:cNvPr id="275" name="teach-band-2"/>
          <p:cNvSpPr/>
          <p:nvPr/>
        </p:nvSpPr>
        <p:spPr>
          <a:xfrm>
            <a:off x="8039100" y="1866900"/>
            <a:ext cx="3333750" cy="590550"/>
          </a:xfrm>
          <a:prstGeom prst="rect">
            <a:avLst/>
          </a:prstGeom>
          <a:solidFill>
            <a:srgbClr val="BFE8D0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76" name="teach-band-text-2"/>
          <p:cNvSpPr txBox="1"/>
          <p:nvPr/>
        </p:nvSpPr>
        <p:spPr>
          <a:xfrm>
            <a:off x="8256269" y="2038350"/>
            <a:ext cx="1337311" cy="26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59536">
              <a:defRPr b="1" sz="1034"/>
            </a:lvl1pPr>
          </a:lstStyle>
          <a:p>
            <a:pPr/>
            <a:r>
              <a:t>YOU DO</a:t>
            </a:r>
          </a:p>
        </p:txBody>
      </p:sp>
      <p:sp>
        <p:nvSpPr>
          <p:cNvPr id="277" name="teach-band-desc-2"/>
          <p:cNvSpPr txBox="1"/>
          <p:nvPr/>
        </p:nvSpPr>
        <p:spPr>
          <a:xfrm>
            <a:off x="8084819" y="2743200"/>
            <a:ext cx="3242311" cy="609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b="1" sz="1600"/>
            </a:lvl1pPr>
          </a:lstStyle>
          <a:p>
            <a:pPr/>
            <a:r>
              <a:t>Give one individual turn</a:t>
            </a:r>
          </a:p>
        </p:txBody>
      </p:sp>
      <p:sp>
        <p:nvSpPr>
          <p:cNvPr id="278" name="syllable-ma"/>
          <p:cNvSpPr/>
          <p:nvPr/>
        </p:nvSpPr>
        <p:spPr>
          <a:xfrm>
            <a:off x="762000" y="3810000"/>
            <a:ext cx="1571625" cy="990600"/>
          </a:xfrm>
          <a:prstGeom prst="rect">
            <a:avLst/>
          </a:prstGeom>
          <a:solidFill>
            <a:srgbClr val="D0EDFA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79" name="syllable-text-ma"/>
          <p:cNvSpPr txBox="1"/>
          <p:nvPr/>
        </p:nvSpPr>
        <p:spPr>
          <a:xfrm>
            <a:off x="979169" y="4038600"/>
            <a:ext cx="1137287" cy="514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>
              <a:defRPr b="1" sz="2300"/>
            </a:lvl1pPr>
          </a:lstStyle>
          <a:p>
            <a:pPr/>
            <a:r>
              <a:t>make 5</a:t>
            </a:r>
          </a:p>
        </p:txBody>
      </p:sp>
      <p:sp>
        <p:nvSpPr>
          <p:cNvPr id="280" name="syllable-me"/>
          <p:cNvSpPr/>
          <p:nvPr/>
        </p:nvSpPr>
        <p:spPr>
          <a:xfrm>
            <a:off x="2857500" y="3810000"/>
            <a:ext cx="1571625" cy="990600"/>
          </a:xfrm>
          <a:prstGeom prst="rect">
            <a:avLst/>
          </a:prstGeom>
          <a:solidFill>
            <a:srgbClr val="EDEDED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81" name="syllable-text-me"/>
          <p:cNvSpPr txBox="1"/>
          <p:nvPr/>
        </p:nvSpPr>
        <p:spPr>
          <a:xfrm>
            <a:off x="3074670" y="4038600"/>
            <a:ext cx="1137286" cy="514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 defTabSz="813816">
              <a:defRPr b="1" sz="2403"/>
            </a:lvl1pPr>
          </a:lstStyle>
          <a:p>
            <a:pPr/>
            <a:r>
              <a:t>add 2</a:t>
            </a:r>
          </a:p>
        </p:txBody>
      </p:sp>
      <p:sp>
        <p:nvSpPr>
          <p:cNvPr id="282" name="syllable-mi"/>
          <p:cNvSpPr/>
          <p:nvPr/>
        </p:nvSpPr>
        <p:spPr>
          <a:xfrm>
            <a:off x="4953000" y="3810000"/>
            <a:ext cx="1571625" cy="990600"/>
          </a:xfrm>
          <a:prstGeom prst="rect">
            <a:avLst/>
          </a:prstGeom>
          <a:solidFill>
            <a:srgbClr val="EDEDED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83" name="syllable-text-mi"/>
          <p:cNvSpPr txBox="1"/>
          <p:nvPr/>
        </p:nvSpPr>
        <p:spPr>
          <a:xfrm>
            <a:off x="5170170" y="4038600"/>
            <a:ext cx="1137286" cy="514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>
              <a:defRPr b="1" sz="1900"/>
            </a:lvl1pPr>
          </a:lstStyle>
          <a:p>
            <a:pPr/>
            <a:r>
              <a:t>count on</a:t>
            </a:r>
          </a:p>
        </p:txBody>
      </p:sp>
      <p:sp>
        <p:nvSpPr>
          <p:cNvPr id="284" name="syllable-mo"/>
          <p:cNvSpPr/>
          <p:nvPr/>
        </p:nvSpPr>
        <p:spPr>
          <a:xfrm>
            <a:off x="7048500" y="3810000"/>
            <a:ext cx="1571625" cy="990600"/>
          </a:xfrm>
          <a:prstGeom prst="rect">
            <a:avLst/>
          </a:prstGeom>
          <a:solidFill>
            <a:srgbClr val="EDEDED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85" name="syllable-text-mo"/>
          <p:cNvSpPr txBox="1"/>
          <p:nvPr/>
        </p:nvSpPr>
        <p:spPr>
          <a:xfrm>
            <a:off x="7265669" y="4038600"/>
            <a:ext cx="1137286" cy="514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 defTabSz="813816">
              <a:defRPr b="1" sz="2403"/>
            </a:lvl1pPr>
          </a:lstStyle>
          <a:p>
            <a:pPr/>
            <a:r>
              <a:t>5 + 2</a:t>
            </a:r>
          </a:p>
        </p:txBody>
      </p:sp>
      <p:sp>
        <p:nvSpPr>
          <p:cNvPr id="286" name="syllable-mu"/>
          <p:cNvSpPr/>
          <p:nvPr/>
        </p:nvSpPr>
        <p:spPr>
          <a:xfrm>
            <a:off x="9144000" y="3810000"/>
            <a:ext cx="1571625" cy="990600"/>
          </a:xfrm>
          <a:prstGeom prst="rect">
            <a:avLst/>
          </a:prstGeom>
          <a:solidFill>
            <a:srgbClr val="EDEDED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87" name="syllable-text-mu"/>
          <p:cNvSpPr txBox="1"/>
          <p:nvPr/>
        </p:nvSpPr>
        <p:spPr>
          <a:xfrm>
            <a:off x="9361169" y="4038600"/>
            <a:ext cx="1137286" cy="514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 defTabSz="813816">
              <a:defRPr b="1" sz="2403"/>
            </a:lvl1pPr>
          </a:lstStyle>
          <a:p>
            <a:pPr/>
            <a:r>
              <a:t>= 7</a:t>
            </a:r>
          </a:p>
        </p:txBody>
      </p:sp>
      <p:sp>
        <p:nvSpPr>
          <p:cNvPr id="288" name="teach-script"/>
          <p:cNvSpPr txBox="1"/>
          <p:nvPr/>
        </p:nvSpPr>
        <p:spPr>
          <a:xfrm>
            <a:off x="807719" y="5219700"/>
            <a:ext cx="10290811" cy="590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ctr">
              <a:defRPr b="1" sz="1500"/>
            </a:lvl1pPr>
          </a:lstStyle>
          <a:p>
            <a:pPr/>
            <a:r>
              <a:t>Teacher script: “I have five. I add two more. Five…six, seven. The total is seven, so 5 + 2 = 7.”</a:t>
            </a:r>
          </a:p>
        </p:txBody>
      </p:sp>
      <p:pic>
        <p:nvPicPr>
          <p:cNvPr id="289" name="Screenshot 2026-08-24 at 9.17.36 PM.png" descr="Screenshot 2026-08-24 at 9.17.36 PM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33478"/>
          <a:stretch>
            <a:fillRect/>
          </a:stretch>
        </p:blipFill>
        <p:spPr>
          <a:xfrm>
            <a:off x="1089659" y="3085819"/>
            <a:ext cx="1038715" cy="686362"/>
          </a:xfrm>
          <a:prstGeom prst="rect">
            <a:avLst/>
          </a:prstGeom>
          <a:ln w="12700">
            <a:miter lim="400000"/>
          </a:ln>
        </p:spPr>
      </p:pic>
      <p:pic>
        <p:nvPicPr>
          <p:cNvPr id="290" name="Screenshot 2026-08-24 at 9.17.36 PM.png" descr="Screenshot 2026-08-24 at 9.17.36 PM.png"/>
          <p:cNvPicPr>
            <a:picLocks noChangeAspect="1"/>
          </p:cNvPicPr>
          <p:nvPr/>
        </p:nvPicPr>
        <p:blipFill>
          <a:blip r:embed="rId3">
            <a:extLst/>
          </a:blip>
          <a:srcRect l="0" t="0" r="63776" b="33478"/>
          <a:stretch>
            <a:fillRect/>
          </a:stretch>
        </p:blipFill>
        <p:spPr>
          <a:xfrm>
            <a:off x="3555194" y="3085819"/>
            <a:ext cx="376262" cy="686362"/>
          </a:xfrm>
          <a:prstGeom prst="rect">
            <a:avLst/>
          </a:prstGeom>
          <a:ln w="12700">
            <a:miter lim="400000"/>
          </a:ln>
        </p:spPr>
      </p:pic>
      <p:sp>
        <p:nvSpPr>
          <p:cNvPr id="291" name="Rectangle"/>
          <p:cNvSpPr/>
          <p:nvPr/>
        </p:nvSpPr>
        <p:spPr>
          <a:xfrm>
            <a:off x="1810469" y="3459125"/>
            <a:ext cx="466279" cy="29464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kicker-7"/>
          <p:cNvSpPr txBox="1"/>
          <p:nvPr/>
        </p:nvSpPr>
        <p:spPr>
          <a:xfrm>
            <a:off x="502919" y="304800"/>
            <a:ext cx="6480811" cy="294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1200">
                <a:solidFill>
                  <a:srgbClr val="3D8DFF"/>
                </a:solidFill>
              </a:defRPr>
            </a:lvl1pPr>
          </a:lstStyle>
          <a:p>
            <a:pPr/>
            <a:r>
              <a:t>MATHS · GUIDED PRACTICE</a:t>
            </a:r>
          </a:p>
        </p:txBody>
      </p:sp>
      <p:sp>
        <p:nvSpPr>
          <p:cNvPr id="296" name="title-7"/>
          <p:cNvSpPr txBox="1"/>
          <p:nvPr/>
        </p:nvSpPr>
        <p:spPr>
          <a:xfrm>
            <a:off x="502919" y="647700"/>
            <a:ext cx="11186161" cy="624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3000"/>
            </a:lvl1pPr>
          </a:lstStyle>
          <a:p>
            <a:pPr/>
            <a:r>
              <a:t>Move maths practice from objects to symbols</a:t>
            </a:r>
          </a:p>
        </p:txBody>
      </p:sp>
      <p:sp>
        <p:nvSpPr>
          <p:cNvPr id="297" name="title-rule-7"/>
          <p:cNvSpPr/>
          <p:nvPr/>
        </p:nvSpPr>
        <p:spPr>
          <a:xfrm>
            <a:off x="457200" y="1409700"/>
            <a:ext cx="11277600" cy="0"/>
          </a:xfrm>
          <a:prstGeom prst="line">
            <a:avLst/>
          </a:prstGeom>
          <a:ln>
            <a:solidFill>
              <a:srgbClr val="B8BCC4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98" name="footer-7"/>
          <p:cNvSpPr txBox="1"/>
          <p:nvPr/>
        </p:nvSpPr>
        <p:spPr>
          <a:xfrm>
            <a:off x="10504169" y="6419850"/>
            <a:ext cx="1184911" cy="26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r">
              <a:defRPr sz="900">
                <a:solidFill>
                  <a:srgbClr val="5B616B"/>
                </a:solidFill>
              </a:defRPr>
            </a:lvl1pPr>
          </a:lstStyle>
          <a:p>
            <a:pPr/>
            <a:r>
              <a:t>14</a:t>
            </a:r>
          </a:p>
        </p:txBody>
      </p:sp>
      <p:sp>
        <p:nvSpPr>
          <p:cNvPr id="299" name="task-number-0"/>
          <p:cNvSpPr/>
          <p:nvPr/>
        </p:nvSpPr>
        <p:spPr>
          <a:xfrm>
            <a:off x="457200" y="1847850"/>
            <a:ext cx="457200" cy="457200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00" name="task-number-text-0"/>
          <p:cNvSpPr txBox="1"/>
          <p:nvPr/>
        </p:nvSpPr>
        <p:spPr>
          <a:xfrm>
            <a:off x="598169" y="1952625"/>
            <a:ext cx="175261" cy="2476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 defTabSz="868680">
              <a:defRPr b="1" sz="950">
                <a:solidFill>
                  <a:srgbClr val="FFFFFF"/>
                </a:solidFill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301" name="task-label-0"/>
          <p:cNvSpPr txBox="1"/>
          <p:nvPr/>
        </p:nvSpPr>
        <p:spPr>
          <a:xfrm>
            <a:off x="502919" y="2571750"/>
            <a:ext cx="2289812" cy="26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59536">
              <a:defRPr b="1" sz="1034">
                <a:solidFill>
                  <a:srgbClr val="3D8DFF"/>
                </a:solidFill>
              </a:defRPr>
            </a:lvl1pPr>
          </a:lstStyle>
          <a:p>
            <a:pPr/>
            <a:r>
              <a:t>BUILD</a:t>
            </a:r>
          </a:p>
        </p:txBody>
      </p:sp>
      <p:sp>
        <p:nvSpPr>
          <p:cNvPr id="302" name="task-card-0"/>
          <p:cNvSpPr/>
          <p:nvPr/>
        </p:nvSpPr>
        <p:spPr>
          <a:xfrm>
            <a:off x="457200" y="3009900"/>
            <a:ext cx="2381250" cy="990600"/>
          </a:xfrm>
          <a:prstGeom prst="rect">
            <a:avLst/>
          </a:prstGeom>
          <a:solidFill>
            <a:srgbClr val="EDEDED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03" name="task-card-text-0"/>
          <p:cNvSpPr txBox="1"/>
          <p:nvPr/>
        </p:nvSpPr>
        <p:spPr>
          <a:xfrm>
            <a:off x="617219" y="3276600"/>
            <a:ext cx="2061212" cy="4762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>
              <a:defRPr b="1" sz="2100"/>
            </a:lvl1pPr>
          </a:lstStyle>
          <a:p>
            <a:pPr/>
            <a:r>
              <a:t>6 + 2</a:t>
            </a:r>
          </a:p>
        </p:txBody>
      </p:sp>
      <p:sp>
        <p:nvSpPr>
          <p:cNvPr id="304" name="task-desc-0"/>
          <p:cNvSpPr txBox="1"/>
          <p:nvPr/>
        </p:nvSpPr>
        <p:spPr>
          <a:xfrm>
            <a:off x="502919" y="4324350"/>
            <a:ext cx="2289812" cy="609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sz="1300"/>
            </a:lvl1pPr>
          </a:lstStyle>
          <a:p>
            <a:pPr/>
            <a:r>
              <a:t>Build both parts with counters</a:t>
            </a:r>
          </a:p>
        </p:txBody>
      </p:sp>
      <p:sp>
        <p:nvSpPr>
          <p:cNvPr id="305" name="task-number-1"/>
          <p:cNvSpPr/>
          <p:nvPr/>
        </p:nvSpPr>
        <p:spPr>
          <a:xfrm>
            <a:off x="3276600" y="1847850"/>
            <a:ext cx="457200" cy="457200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06" name="task-number-text-1"/>
          <p:cNvSpPr txBox="1"/>
          <p:nvPr/>
        </p:nvSpPr>
        <p:spPr>
          <a:xfrm>
            <a:off x="3417570" y="1952625"/>
            <a:ext cx="175261" cy="2476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 defTabSz="868680">
              <a:defRPr b="1" sz="950">
                <a:solidFill>
                  <a:srgbClr val="FFFFFF"/>
                </a:solidFill>
              </a:defRPr>
            </a:lvl1pPr>
          </a:lstStyle>
          <a:p>
            <a:pPr/>
            <a:r>
              <a:t>2</a:t>
            </a:r>
          </a:p>
        </p:txBody>
      </p:sp>
      <p:sp>
        <p:nvSpPr>
          <p:cNvPr id="307" name="task-label-1"/>
          <p:cNvSpPr txBox="1"/>
          <p:nvPr/>
        </p:nvSpPr>
        <p:spPr>
          <a:xfrm>
            <a:off x="3322320" y="2571750"/>
            <a:ext cx="2289811" cy="26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59536">
              <a:defRPr b="1" sz="1034">
                <a:solidFill>
                  <a:srgbClr val="3D8DFF"/>
                </a:solidFill>
              </a:defRPr>
            </a:lvl1pPr>
          </a:lstStyle>
          <a:p>
            <a:pPr/>
            <a:r>
              <a:t>SAY</a:t>
            </a:r>
          </a:p>
        </p:txBody>
      </p:sp>
      <p:sp>
        <p:nvSpPr>
          <p:cNvPr id="308" name="task-card-1"/>
          <p:cNvSpPr/>
          <p:nvPr/>
        </p:nvSpPr>
        <p:spPr>
          <a:xfrm>
            <a:off x="3276600" y="3009900"/>
            <a:ext cx="2381250" cy="990600"/>
          </a:xfrm>
          <a:prstGeom prst="rect">
            <a:avLst/>
          </a:prstGeom>
          <a:solidFill>
            <a:srgbClr val="EDEDED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09" name="task-card-text-1"/>
          <p:cNvSpPr txBox="1"/>
          <p:nvPr/>
        </p:nvSpPr>
        <p:spPr>
          <a:xfrm>
            <a:off x="3436620" y="3276600"/>
            <a:ext cx="2061211" cy="4762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>
              <a:defRPr b="1" sz="2100"/>
            </a:lvl1pPr>
          </a:lstStyle>
          <a:p>
            <a:pPr/>
            <a:r>
              <a:t>total = 8</a:t>
            </a:r>
          </a:p>
        </p:txBody>
      </p:sp>
      <p:sp>
        <p:nvSpPr>
          <p:cNvPr id="310" name="task-desc-1"/>
          <p:cNvSpPr txBox="1"/>
          <p:nvPr/>
        </p:nvSpPr>
        <p:spPr>
          <a:xfrm>
            <a:off x="3322320" y="4324350"/>
            <a:ext cx="2289811" cy="609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sz="1300"/>
            </a:lvl1pPr>
          </a:lstStyle>
          <a:p>
            <a:pPr/>
            <a:r>
              <a:t>Explain: six and two make eight</a:t>
            </a:r>
          </a:p>
        </p:txBody>
      </p:sp>
      <p:sp>
        <p:nvSpPr>
          <p:cNvPr id="311" name="task-number-2"/>
          <p:cNvSpPr/>
          <p:nvPr/>
        </p:nvSpPr>
        <p:spPr>
          <a:xfrm>
            <a:off x="6096000" y="1847850"/>
            <a:ext cx="457200" cy="457200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12" name="task-number-text-2"/>
          <p:cNvSpPr txBox="1"/>
          <p:nvPr/>
        </p:nvSpPr>
        <p:spPr>
          <a:xfrm>
            <a:off x="6236970" y="1952625"/>
            <a:ext cx="175261" cy="2476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 defTabSz="868680">
              <a:defRPr b="1" sz="950">
                <a:solidFill>
                  <a:srgbClr val="FFFFFF"/>
                </a:solidFill>
              </a:defRPr>
            </a:lvl1pPr>
          </a:lstStyle>
          <a:p>
            <a:pPr/>
            <a:r>
              <a:t>3</a:t>
            </a:r>
          </a:p>
        </p:txBody>
      </p:sp>
      <p:sp>
        <p:nvSpPr>
          <p:cNvPr id="313" name="task-label-2"/>
          <p:cNvSpPr txBox="1"/>
          <p:nvPr/>
        </p:nvSpPr>
        <p:spPr>
          <a:xfrm>
            <a:off x="6141720" y="2571750"/>
            <a:ext cx="2289811" cy="26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59536">
              <a:defRPr b="1" sz="1034">
                <a:solidFill>
                  <a:srgbClr val="3D8DFF"/>
                </a:solidFill>
              </a:defRPr>
            </a:lvl1pPr>
          </a:lstStyle>
          <a:p>
            <a:pPr/>
            <a:r>
              <a:t>DRAW</a:t>
            </a:r>
          </a:p>
        </p:txBody>
      </p:sp>
      <p:sp>
        <p:nvSpPr>
          <p:cNvPr id="314" name="task-card-2"/>
          <p:cNvSpPr/>
          <p:nvPr/>
        </p:nvSpPr>
        <p:spPr>
          <a:xfrm>
            <a:off x="6096000" y="3009900"/>
            <a:ext cx="2381250" cy="990600"/>
          </a:xfrm>
          <a:prstGeom prst="rect">
            <a:avLst/>
          </a:prstGeom>
          <a:solidFill>
            <a:srgbClr val="EDEDED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15" name="task-card-text-2"/>
          <p:cNvSpPr txBox="1"/>
          <p:nvPr/>
        </p:nvSpPr>
        <p:spPr>
          <a:xfrm>
            <a:off x="6256020" y="3276600"/>
            <a:ext cx="2061211" cy="4762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>
              <a:defRPr b="1" sz="2100"/>
            </a:lvl1pPr>
          </a:lstStyle>
          <a:p>
            <a:pPr/>
            <a:r>
              <a:t>●●●●●● + ●●</a:t>
            </a:r>
          </a:p>
        </p:txBody>
      </p:sp>
      <p:sp>
        <p:nvSpPr>
          <p:cNvPr id="316" name="task-desc-2"/>
          <p:cNvSpPr txBox="1"/>
          <p:nvPr/>
        </p:nvSpPr>
        <p:spPr>
          <a:xfrm>
            <a:off x="6141720" y="4324350"/>
            <a:ext cx="2289811" cy="609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sz="1300"/>
            </a:lvl1pPr>
          </a:lstStyle>
          <a:p>
            <a:pPr/>
            <a:r>
              <a:t>Sketch the ten-frame</a:t>
            </a:r>
          </a:p>
        </p:txBody>
      </p:sp>
      <p:sp>
        <p:nvSpPr>
          <p:cNvPr id="317" name="task-number-3"/>
          <p:cNvSpPr/>
          <p:nvPr/>
        </p:nvSpPr>
        <p:spPr>
          <a:xfrm>
            <a:off x="8915400" y="1847850"/>
            <a:ext cx="457200" cy="457200"/>
          </a:xfrm>
          <a:prstGeom prst="ellipse">
            <a:avLst/>
          </a:prstGeom>
          <a:solidFill>
            <a:srgbClr val="3D8DFF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18" name="task-number-text-3"/>
          <p:cNvSpPr txBox="1"/>
          <p:nvPr/>
        </p:nvSpPr>
        <p:spPr>
          <a:xfrm>
            <a:off x="9056369" y="1952625"/>
            <a:ext cx="175261" cy="2476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 defTabSz="868680">
              <a:defRPr b="1" sz="950">
                <a:solidFill>
                  <a:srgbClr val="FFFFFF"/>
                </a:solidFill>
              </a:defRPr>
            </a:lvl1pPr>
          </a:lstStyle>
          <a:p>
            <a:pPr/>
            <a:r>
              <a:t>4</a:t>
            </a:r>
          </a:p>
        </p:txBody>
      </p:sp>
      <p:sp>
        <p:nvSpPr>
          <p:cNvPr id="319" name="task-label-3"/>
          <p:cNvSpPr txBox="1"/>
          <p:nvPr/>
        </p:nvSpPr>
        <p:spPr>
          <a:xfrm>
            <a:off x="8961119" y="2571750"/>
            <a:ext cx="2289811" cy="26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59536">
              <a:defRPr b="1" sz="1034">
                <a:solidFill>
                  <a:srgbClr val="3D8DFF"/>
                </a:solidFill>
              </a:defRPr>
            </a:lvl1pPr>
          </a:lstStyle>
          <a:p>
            <a:pPr/>
            <a:r>
              <a:t>WRITE</a:t>
            </a:r>
          </a:p>
        </p:txBody>
      </p:sp>
      <p:sp>
        <p:nvSpPr>
          <p:cNvPr id="320" name="task-card-3"/>
          <p:cNvSpPr/>
          <p:nvPr/>
        </p:nvSpPr>
        <p:spPr>
          <a:xfrm>
            <a:off x="8915400" y="3009900"/>
            <a:ext cx="2381250" cy="990600"/>
          </a:xfrm>
          <a:prstGeom prst="rect">
            <a:avLst/>
          </a:prstGeom>
          <a:solidFill>
            <a:srgbClr val="D0EDFA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21" name="task-card-text-3"/>
          <p:cNvSpPr txBox="1"/>
          <p:nvPr/>
        </p:nvSpPr>
        <p:spPr>
          <a:xfrm>
            <a:off x="9075419" y="3276600"/>
            <a:ext cx="2061211" cy="4762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>
              <a:defRPr b="1" sz="2100"/>
            </a:lvl1pPr>
          </a:lstStyle>
          <a:p>
            <a:pPr/>
            <a:r>
              <a:t>6 + 2 = 8</a:t>
            </a:r>
          </a:p>
        </p:txBody>
      </p:sp>
      <p:sp>
        <p:nvSpPr>
          <p:cNvPr id="322" name="task-desc-3"/>
          <p:cNvSpPr txBox="1"/>
          <p:nvPr/>
        </p:nvSpPr>
        <p:spPr>
          <a:xfrm>
            <a:off x="8961119" y="4324350"/>
            <a:ext cx="2289811" cy="609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sz="1300"/>
            </a:lvl1pPr>
          </a:lstStyle>
          <a:p>
            <a:pPr/>
            <a:r>
              <a:t>Write and read the equation</a:t>
            </a:r>
          </a:p>
        </p:txBody>
      </p:sp>
      <p:sp>
        <p:nvSpPr>
          <p:cNvPr id="323" name="guided-feedback"/>
          <p:cNvSpPr/>
          <p:nvPr/>
        </p:nvSpPr>
        <p:spPr>
          <a:xfrm>
            <a:off x="457200" y="5334000"/>
            <a:ext cx="11277600" cy="685800"/>
          </a:xfrm>
          <a:prstGeom prst="rect">
            <a:avLst/>
          </a:prstGeom>
          <a:solidFill>
            <a:srgbClr val="D0EDFA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24" name="guided-feedback-text"/>
          <p:cNvSpPr txBox="1"/>
          <p:nvPr/>
        </p:nvSpPr>
        <p:spPr>
          <a:xfrm>
            <a:off x="731519" y="5514975"/>
            <a:ext cx="10728961" cy="342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 defTabSz="795527">
              <a:defRPr b="1" sz="1392"/>
            </a:lvl1pPr>
          </a:lstStyle>
          <a:p>
            <a:pPr/>
            <a:r>
              <a:t>Correction: rebuild the quantities → count on together → give a fresh problem independently</a:t>
            </a:r>
          </a:p>
        </p:txBody>
      </p:sp>
      <p:pic>
        <p:nvPicPr>
          <p:cNvPr id="325" name="Screenshot 2026-08-24 at 9.17.36 PM.png" descr="Screenshot 2026-08-24 at 9.17.36 PM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33478"/>
          <a:stretch>
            <a:fillRect/>
          </a:stretch>
        </p:blipFill>
        <p:spPr>
          <a:xfrm>
            <a:off x="1277914" y="2219960"/>
            <a:ext cx="1038715" cy="686361"/>
          </a:xfrm>
          <a:prstGeom prst="rect">
            <a:avLst/>
          </a:prstGeom>
          <a:ln w="12700">
            <a:miter lim="400000"/>
          </a:ln>
        </p:spPr>
      </p:pic>
      <p:pic>
        <p:nvPicPr>
          <p:cNvPr id="326" name="Screenshot 2026-08-24 at 9.17.36 PM.png" descr="Screenshot 2026-08-24 at 9.17.36 PM.png"/>
          <p:cNvPicPr>
            <a:picLocks noChangeAspect="1"/>
          </p:cNvPicPr>
          <p:nvPr/>
        </p:nvPicPr>
        <p:blipFill>
          <a:blip r:embed="rId3">
            <a:extLst/>
          </a:blip>
          <a:srcRect l="0" t="0" r="63776" b="33478"/>
          <a:stretch>
            <a:fillRect/>
          </a:stretch>
        </p:blipFill>
        <p:spPr>
          <a:xfrm>
            <a:off x="4387480" y="2237814"/>
            <a:ext cx="376262" cy="68636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kicker-2"/>
          <p:cNvSpPr txBox="1"/>
          <p:nvPr/>
        </p:nvSpPr>
        <p:spPr>
          <a:xfrm>
            <a:off x="502919" y="304800"/>
            <a:ext cx="6480811" cy="294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1200">
                <a:solidFill>
                  <a:srgbClr val="3D8DFF"/>
                </a:solidFill>
              </a:defRPr>
            </a:lvl1pPr>
          </a:lstStyle>
          <a:p>
            <a:pPr/>
            <a:r>
              <a:t>MATHS · INDEPENDENT</a:t>
            </a:r>
          </a:p>
        </p:txBody>
      </p:sp>
      <p:sp>
        <p:nvSpPr>
          <p:cNvPr id="331" name="title-2"/>
          <p:cNvSpPr txBox="1"/>
          <p:nvPr/>
        </p:nvSpPr>
        <p:spPr>
          <a:xfrm>
            <a:off x="502919" y="647700"/>
            <a:ext cx="11186161" cy="624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3000"/>
            </a:lvl1pPr>
          </a:lstStyle>
          <a:p>
            <a:pPr/>
            <a:r>
              <a:t>Can students solve with support faded?</a:t>
            </a:r>
          </a:p>
        </p:txBody>
      </p:sp>
      <p:sp>
        <p:nvSpPr>
          <p:cNvPr id="332" name="title-rule-2"/>
          <p:cNvSpPr/>
          <p:nvPr/>
        </p:nvSpPr>
        <p:spPr>
          <a:xfrm>
            <a:off x="457200" y="1409700"/>
            <a:ext cx="11277600" cy="0"/>
          </a:xfrm>
          <a:prstGeom prst="line">
            <a:avLst/>
          </a:prstGeom>
          <a:ln>
            <a:solidFill>
              <a:srgbClr val="B8BCC4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33" name="footer-2"/>
          <p:cNvSpPr txBox="1"/>
          <p:nvPr/>
        </p:nvSpPr>
        <p:spPr>
          <a:xfrm>
            <a:off x="10504169" y="6419850"/>
            <a:ext cx="1184911" cy="26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r">
              <a:defRPr sz="900">
                <a:solidFill>
                  <a:srgbClr val="5B616B"/>
                </a:solidFill>
              </a:defRPr>
            </a:lvl1pPr>
          </a:lstStyle>
          <a:p>
            <a:pPr/>
            <a:r>
              <a:t>15</a:t>
            </a:r>
          </a:p>
        </p:txBody>
      </p:sp>
      <p:sp>
        <p:nvSpPr>
          <p:cNvPr id="334" name="scenario-big"/>
          <p:cNvSpPr txBox="1"/>
          <p:nvPr/>
        </p:nvSpPr>
        <p:spPr>
          <a:xfrm>
            <a:off x="502919" y="1809750"/>
            <a:ext cx="6385561" cy="1123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b="1" sz="2700"/>
            </a:lvl1pPr>
          </a:lstStyle>
          <a:p>
            <a:pPr/>
            <a:r>
              <a:t>“Build or draw each problem, then write the total.”</a:t>
            </a:r>
          </a:p>
        </p:txBody>
      </p:sp>
      <p:sp>
        <p:nvSpPr>
          <p:cNvPr id="335" name="scenario-context"/>
          <p:cNvSpPr txBox="1"/>
          <p:nvPr/>
        </p:nvSpPr>
        <p:spPr>
          <a:xfrm>
            <a:off x="502919" y="3257550"/>
            <a:ext cx="6099811" cy="1257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sz="1600"/>
            </a:lvl1pPr>
          </a:lstStyle>
          <a:p>
            <a:pPr/>
            <a:r>
              <a:t>Give five new-but-similar problems. Students may use their normal manipulatives or visual supports, but teaching prompts are recorded separately.</a:t>
            </a:r>
          </a:p>
        </p:txBody>
      </p:sp>
      <p:sp>
        <p:nvSpPr>
          <p:cNvPr id="336" name="scenario-panel"/>
          <p:cNvSpPr/>
          <p:nvPr/>
        </p:nvSpPr>
        <p:spPr>
          <a:xfrm>
            <a:off x="7372350" y="1790700"/>
            <a:ext cx="4095750" cy="3638550"/>
          </a:xfrm>
          <a:prstGeom prst="rect">
            <a:avLst/>
          </a:prstGeom>
          <a:solidFill>
            <a:srgbClr val="EDEDED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37" name="scenario-panel-title"/>
          <p:cNvSpPr txBox="1"/>
          <p:nvPr/>
        </p:nvSpPr>
        <p:spPr>
          <a:xfrm>
            <a:off x="7722869" y="2076450"/>
            <a:ext cx="3242311" cy="361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22959">
              <a:defRPr b="1" sz="1529"/>
            </a:lvl1pPr>
          </a:lstStyle>
          <a:p>
            <a:pPr/>
            <a:r>
              <a:t>Student task strip</a:t>
            </a:r>
          </a:p>
        </p:txBody>
      </p:sp>
      <p:sp>
        <p:nvSpPr>
          <p:cNvPr id="338" name="scenario-list"/>
          <p:cNvSpPr txBox="1"/>
          <p:nvPr/>
        </p:nvSpPr>
        <p:spPr>
          <a:xfrm>
            <a:off x="7722869" y="2667000"/>
            <a:ext cx="3242311" cy="2190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>
              <a:defRPr sz="1400"/>
            </a:pPr>
            <a:r>
              <a:t>1. 4 + 2 = ___</a:t>
            </a:r>
          </a:p>
          <a:p>
            <a:pPr>
              <a:defRPr sz="1400"/>
            </a:pPr>
            <a:r>
              <a:t>2. 6 + 1 = ___</a:t>
            </a:r>
          </a:p>
          <a:p>
            <a:pPr>
              <a:defRPr sz="1400"/>
            </a:pPr>
            <a:r>
              <a:t>3. 5 + 3 = ___</a:t>
            </a:r>
          </a:p>
          <a:p>
            <a:pPr>
              <a:defRPr sz="1400"/>
            </a:pPr>
            <a:r>
              <a:t>4. 7 + 2 = ___</a:t>
            </a:r>
          </a:p>
          <a:p>
            <a:pPr>
              <a:defRPr sz="1400"/>
            </a:pPr>
            <a:r>
              <a:t>5. 3 + 4 = ___</a:t>
            </a:r>
          </a:p>
        </p:txBody>
      </p:sp>
      <p:sp>
        <p:nvSpPr>
          <p:cNvPr id="339" name="label-box-48-532"/>
          <p:cNvSpPr/>
          <p:nvPr/>
        </p:nvSpPr>
        <p:spPr>
          <a:xfrm>
            <a:off x="457200" y="5067300"/>
            <a:ext cx="4191000" cy="323850"/>
          </a:xfrm>
          <a:prstGeom prst="roundRect">
            <a:avLst>
              <a:gd name="adj" fmla="val 23529"/>
            </a:avLst>
          </a:prstGeom>
          <a:solidFill>
            <a:srgbClr val="D0EDFA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40" name="label-48-532"/>
          <p:cNvSpPr txBox="1"/>
          <p:nvPr/>
        </p:nvSpPr>
        <p:spPr>
          <a:xfrm>
            <a:off x="598169" y="5124450"/>
            <a:ext cx="3909061" cy="2343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>
              <a:defRPr b="1" sz="800"/>
            </a:lvl1pPr>
          </a:lstStyle>
          <a:p>
            <a:pPr/>
            <a:r>
              <a:t>Record: independent correct ÷ 5 + representation used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kicker-2"/>
          <p:cNvSpPr txBox="1"/>
          <p:nvPr/>
        </p:nvSpPr>
        <p:spPr>
          <a:xfrm>
            <a:off x="502919" y="304800"/>
            <a:ext cx="6480811" cy="294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1200">
                <a:solidFill>
                  <a:srgbClr val="3D8DFF"/>
                </a:solidFill>
              </a:defRPr>
            </a:lvl1pPr>
          </a:lstStyle>
          <a:p>
            <a:pPr/>
            <a:r>
              <a:t>MATHS · PROBE</a:t>
            </a:r>
          </a:p>
        </p:txBody>
      </p:sp>
      <p:sp>
        <p:nvSpPr>
          <p:cNvPr id="345" name="title-2"/>
          <p:cNvSpPr txBox="1"/>
          <p:nvPr/>
        </p:nvSpPr>
        <p:spPr>
          <a:xfrm>
            <a:off x="502919" y="647700"/>
            <a:ext cx="11186161" cy="624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3000"/>
            </a:lvl1pPr>
          </a:lstStyle>
          <a:p>
            <a:pPr/>
            <a:r>
              <a:t>The maths probe identifies the next instructional step</a:t>
            </a:r>
          </a:p>
        </p:txBody>
      </p:sp>
      <p:sp>
        <p:nvSpPr>
          <p:cNvPr id="346" name="title-rule-2"/>
          <p:cNvSpPr/>
          <p:nvPr/>
        </p:nvSpPr>
        <p:spPr>
          <a:xfrm>
            <a:off x="457200" y="1409700"/>
            <a:ext cx="11277600" cy="0"/>
          </a:xfrm>
          <a:prstGeom prst="line">
            <a:avLst/>
          </a:prstGeom>
          <a:ln>
            <a:solidFill>
              <a:srgbClr val="B8BCC4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47" name="footer-2"/>
          <p:cNvSpPr txBox="1"/>
          <p:nvPr/>
        </p:nvSpPr>
        <p:spPr>
          <a:xfrm>
            <a:off x="10504169" y="6419850"/>
            <a:ext cx="1184911" cy="26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r">
              <a:defRPr sz="900">
                <a:solidFill>
                  <a:srgbClr val="5B616B"/>
                </a:solidFill>
              </a:defRPr>
            </a:lvl1pPr>
          </a:lstStyle>
          <a:p>
            <a:pPr/>
            <a:r>
              <a:t>16</a:t>
            </a:r>
          </a:p>
        </p:txBody>
      </p:sp>
      <p:sp>
        <p:nvSpPr>
          <p:cNvPr id="348" name="scenario-big"/>
          <p:cNvSpPr txBox="1"/>
          <p:nvPr/>
        </p:nvSpPr>
        <p:spPr>
          <a:xfrm>
            <a:off x="502919" y="1809750"/>
            <a:ext cx="6385561" cy="1123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>
              <a:defRPr b="1" sz="2700"/>
            </a:pPr>
            <a:r>
              <a:t>Probe items</a:t>
            </a:r>
          </a:p>
          <a:p>
            <a:pPr>
              <a:defRPr b="1" sz="2700"/>
            </a:pPr>
            <a:r>
              <a:t>2+5 · 4+3 · 6+2 · 5+4 · 7+1</a:t>
            </a:r>
          </a:p>
        </p:txBody>
      </p:sp>
      <p:sp>
        <p:nvSpPr>
          <p:cNvPr id="349" name="scenario-context"/>
          <p:cNvSpPr txBox="1"/>
          <p:nvPr/>
        </p:nvSpPr>
        <p:spPr>
          <a:xfrm>
            <a:off x="502919" y="3257550"/>
            <a:ext cx="6099811" cy="1257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sz="1600"/>
            </a:lvl1pPr>
          </a:lstStyle>
          <a:p>
            <a:pPr/>
            <a:r>
              <a:t>Use the same direction and wait time. Record accuracy, representation, and whether the student counted all, counted on, or recalled the fact.</a:t>
            </a:r>
          </a:p>
        </p:txBody>
      </p:sp>
      <p:sp>
        <p:nvSpPr>
          <p:cNvPr id="350" name="scenario-panel"/>
          <p:cNvSpPr/>
          <p:nvPr/>
        </p:nvSpPr>
        <p:spPr>
          <a:xfrm>
            <a:off x="7372350" y="1790700"/>
            <a:ext cx="4095750" cy="3638550"/>
          </a:xfrm>
          <a:prstGeom prst="rect">
            <a:avLst/>
          </a:prstGeom>
          <a:solidFill>
            <a:srgbClr val="EDEDED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51" name="scenario-panel-title"/>
          <p:cNvSpPr txBox="1"/>
          <p:nvPr/>
        </p:nvSpPr>
        <p:spPr>
          <a:xfrm>
            <a:off x="7722869" y="2076450"/>
            <a:ext cx="3242311" cy="361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22959">
              <a:defRPr b="1" sz="1529"/>
            </a:lvl1pPr>
          </a:lstStyle>
          <a:p>
            <a:pPr/>
            <a:r>
              <a:t>Fictional results</a:t>
            </a:r>
          </a:p>
        </p:txBody>
      </p:sp>
      <p:sp>
        <p:nvSpPr>
          <p:cNvPr id="352" name="scenario-list"/>
          <p:cNvSpPr txBox="1"/>
          <p:nvPr/>
        </p:nvSpPr>
        <p:spPr>
          <a:xfrm>
            <a:off x="7722869" y="2667000"/>
            <a:ext cx="3242311" cy="2190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>
              <a:defRPr sz="1400"/>
            </a:pPr>
            <a:r>
              <a:t>• Alma 4/5 · count on from larger</a:t>
            </a:r>
          </a:p>
          <a:p>
            <a:pPr>
              <a:defRPr sz="1400"/>
            </a:pPr>
            <a:r>
              <a:t>• Ben 3/5 · fade ten-frame cue</a:t>
            </a:r>
          </a:p>
          <a:p>
            <a:pPr>
              <a:defRPr sz="1400"/>
            </a:pPr>
            <a:r>
              <a:t>• Diego 5/5 · explain two strategies</a:t>
            </a:r>
          </a:p>
          <a:p>
            <a:pPr>
              <a:defRPr sz="1400"/>
            </a:pPr>
            <a:r>
              <a:t>• Next lesson follows strategy data</a:t>
            </a:r>
          </a:p>
        </p:txBody>
      </p:sp>
      <p:sp>
        <p:nvSpPr>
          <p:cNvPr id="353" name="label-box-48-532"/>
          <p:cNvSpPr/>
          <p:nvPr/>
        </p:nvSpPr>
        <p:spPr>
          <a:xfrm>
            <a:off x="457200" y="5067300"/>
            <a:ext cx="4191000" cy="323850"/>
          </a:xfrm>
          <a:prstGeom prst="roundRect">
            <a:avLst>
              <a:gd name="adj" fmla="val 23529"/>
            </a:avLst>
          </a:prstGeom>
          <a:solidFill>
            <a:srgbClr val="D0EDFA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54" name="label-48-532"/>
          <p:cNvSpPr txBox="1"/>
          <p:nvPr/>
        </p:nvSpPr>
        <p:spPr>
          <a:xfrm>
            <a:off x="598169" y="5124450"/>
            <a:ext cx="3909061" cy="2343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>
              <a:defRPr b="1" sz="800"/>
            </a:lvl1pPr>
          </a:lstStyle>
          <a:p>
            <a:pPr/>
            <a:r>
              <a:t>Measure the goal—not speed or compliance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kicker-6"/>
          <p:cNvSpPr txBox="1"/>
          <p:nvPr/>
        </p:nvSpPr>
        <p:spPr>
          <a:xfrm>
            <a:off x="502919" y="304800"/>
            <a:ext cx="6480811" cy="294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1200">
                <a:solidFill>
                  <a:srgbClr val="3D8DFF"/>
                </a:solidFill>
              </a:defRPr>
            </a:lvl1pPr>
          </a:lstStyle>
          <a:p>
            <a:pPr/>
            <a:r>
              <a:t>LITERACY + MATHS · ACCESS</a:t>
            </a:r>
          </a:p>
        </p:txBody>
      </p:sp>
      <p:sp>
        <p:nvSpPr>
          <p:cNvPr id="359" name="title-6"/>
          <p:cNvSpPr txBox="1"/>
          <p:nvPr/>
        </p:nvSpPr>
        <p:spPr>
          <a:xfrm>
            <a:off x="502919" y="647700"/>
            <a:ext cx="11186161" cy="624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3000"/>
            </a:lvl1pPr>
          </a:lstStyle>
          <a:p>
            <a:pPr/>
            <a:r>
              <a:t>Keep the target; vary how each student accesses it</a:t>
            </a:r>
          </a:p>
        </p:txBody>
      </p:sp>
      <p:sp>
        <p:nvSpPr>
          <p:cNvPr id="360" name="title-rule-6"/>
          <p:cNvSpPr/>
          <p:nvPr/>
        </p:nvSpPr>
        <p:spPr>
          <a:xfrm>
            <a:off x="457200" y="1409700"/>
            <a:ext cx="11277600" cy="0"/>
          </a:xfrm>
          <a:prstGeom prst="line">
            <a:avLst/>
          </a:prstGeom>
          <a:ln>
            <a:solidFill>
              <a:srgbClr val="B8BCC4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61" name="footer-6"/>
          <p:cNvSpPr txBox="1"/>
          <p:nvPr/>
        </p:nvSpPr>
        <p:spPr>
          <a:xfrm>
            <a:off x="10504169" y="6419850"/>
            <a:ext cx="1184911" cy="26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r">
              <a:defRPr sz="900">
                <a:solidFill>
                  <a:srgbClr val="5B616B"/>
                </a:solidFill>
              </a:defRPr>
            </a:lvl1pPr>
          </a:lstStyle>
          <a:p>
            <a:pPr/>
            <a:r>
              <a:t>17</a:t>
            </a:r>
          </a:p>
        </p:txBody>
      </p:sp>
      <p:sp>
        <p:nvSpPr>
          <p:cNvPr id="362" name="teach-band-0"/>
          <p:cNvSpPr/>
          <p:nvPr/>
        </p:nvSpPr>
        <p:spPr>
          <a:xfrm>
            <a:off x="457200" y="1866900"/>
            <a:ext cx="3333750" cy="590550"/>
          </a:xfrm>
          <a:prstGeom prst="rect">
            <a:avLst/>
          </a:prstGeom>
          <a:solidFill>
            <a:srgbClr val="3D8DFF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63" name="teach-band-text-0"/>
          <p:cNvSpPr txBox="1"/>
          <p:nvPr/>
        </p:nvSpPr>
        <p:spPr>
          <a:xfrm>
            <a:off x="674369" y="2038350"/>
            <a:ext cx="1337312" cy="26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59536">
              <a:defRPr b="1" sz="1034">
                <a:solidFill>
                  <a:srgbClr val="FFFFFF"/>
                </a:solidFill>
              </a:defRPr>
            </a:lvl1pPr>
          </a:lstStyle>
          <a:p>
            <a:pPr/>
            <a:r>
              <a:t>ALMA</a:t>
            </a:r>
          </a:p>
        </p:txBody>
      </p:sp>
      <p:sp>
        <p:nvSpPr>
          <p:cNvPr id="364" name="teach-band-desc-0"/>
          <p:cNvSpPr txBox="1"/>
          <p:nvPr/>
        </p:nvSpPr>
        <p:spPr>
          <a:xfrm>
            <a:off x="502919" y="2743200"/>
            <a:ext cx="3242312" cy="609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b="1" sz="1600"/>
            </a:lvl1pPr>
          </a:lstStyle>
          <a:p>
            <a:pPr/>
            <a:r>
              <a:t>Visual choices + reduced field</a:t>
            </a:r>
          </a:p>
        </p:txBody>
      </p:sp>
      <p:sp>
        <p:nvSpPr>
          <p:cNvPr id="365" name="teach-band-1"/>
          <p:cNvSpPr/>
          <p:nvPr/>
        </p:nvSpPr>
        <p:spPr>
          <a:xfrm>
            <a:off x="4248150" y="1866900"/>
            <a:ext cx="3333750" cy="590550"/>
          </a:xfrm>
          <a:prstGeom prst="rect">
            <a:avLst/>
          </a:prstGeom>
          <a:solidFill>
            <a:srgbClr val="6DCBF4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66" name="teach-band-text-1"/>
          <p:cNvSpPr txBox="1"/>
          <p:nvPr/>
        </p:nvSpPr>
        <p:spPr>
          <a:xfrm>
            <a:off x="4465320" y="2038350"/>
            <a:ext cx="1337311" cy="26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59536">
              <a:defRPr b="1" sz="1034"/>
            </a:lvl1pPr>
          </a:lstStyle>
          <a:p>
            <a:pPr/>
            <a:r>
              <a:t>BEN</a:t>
            </a:r>
          </a:p>
        </p:txBody>
      </p:sp>
      <p:sp>
        <p:nvSpPr>
          <p:cNvPr id="367" name="teach-band-desc-1"/>
          <p:cNvSpPr txBox="1"/>
          <p:nvPr/>
        </p:nvSpPr>
        <p:spPr>
          <a:xfrm>
            <a:off x="4293870" y="2743200"/>
            <a:ext cx="3242311" cy="609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50391">
              <a:defRPr b="1" sz="1488"/>
            </a:lvl1pPr>
          </a:lstStyle>
          <a:p>
            <a:pPr/>
            <a:r>
              <a:t>First-then + brief movement break</a:t>
            </a:r>
          </a:p>
        </p:txBody>
      </p:sp>
      <p:sp>
        <p:nvSpPr>
          <p:cNvPr id="368" name="teach-band-2"/>
          <p:cNvSpPr/>
          <p:nvPr/>
        </p:nvSpPr>
        <p:spPr>
          <a:xfrm>
            <a:off x="8039100" y="1866900"/>
            <a:ext cx="3333750" cy="590550"/>
          </a:xfrm>
          <a:prstGeom prst="rect">
            <a:avLst/>
          </a:prstGeom>
          <a:solidFill>
            <a:srgbClr val="BFE8D0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69" name="teach-band-text-2"/>
          <p:cNvSpPr txBox="1"/>
          <p:nvPr/>
        </p:nvSpPr>
        <p:spPr>
          <a:xfrm>
            <a:off x="8256269" y="2038350"/>
            <a:ext cx="1337311" cy="26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59536">
              <a:defRPr b="1" sz="1034"/>
            </a:lvl1pPr>
          </a:lstStyle>
          <a:p>
            <a:pPr/>
            <a:r>
              <a:t>DIEGO</a:t>
            </a:r>
          </a:p>
        </p:txBody>
      </p:sp>
      <p:sp>
        <p:nvSpPr>
          <p:cNvPr id="370" name="teach-band-desc-2"/>
          <p:cNvSpPr txBox="1"/>
          <p:nvPr/>
        </p:nvSpPr>
        <p:spPr>
          <a:xfrm>
            <a:off x="8084819" y="2743200"/>
            <a:ext cx="3242311" cy="609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50391">
              <a:defRPr b="1" sz="1488"/>
            </a:lvl1pPr>
          </a:lstStyle>
          <a:p>
            <a:pPr/>
            <a:r>
              <a:t>Word-to-sentence or equation explanation</a:t>
            </a:r>
          </a:p>
        </p:txBody>
      </p:sp>
      <p:sp>
        <p:nvSpPr>
          <p:cNvPr id="371" name="syllable-ma"/>
          <p:cNvSpPr/>
          <p:nvPr/>
        </p:nvSpPr>
        <p:spPr>
          <a:xfrm>
            <a:off x="762000" y="3810000"/>
            <a:ext cx="1571625" cy="990600"/>
          </a:xfrm>
          <a:prstGeom prst="rect">
            <a:avLst/>
          </a:prstGeom>
          <a:solidFill>
            <a:srgbClr val="D0EDFA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72" name="syllable-text-ma"/>
          <p:cNvSpPr txBox="1"/>
          <p:nvPr/>
        </p:nvSpPr>
        <p:spPr>
          <a:xfrm>
            <a:off x="979169" y="4038600"/>
            <a:ext cx="1137287" cy="514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>
              <a:defRPr b="1" sz="1400"/>
            </a:lvl1pPr>
          </a:lstStyle>
          <a:p>
            <a:pPr/>
            <a:r>
              <a:t>sound cards</a:t>
            </a:r>
          </a:p>
        </p:txBody>
      </p:sp>
      <p:sp>
        <p:nvSpPr>
          <p:cNvPr id="373" name="syllable-me"/>
          <p:cNvSpPr/>
          <p:nvPr/>
        </p:nvSpPr>
        <p:spPr>
          <a:xfrm>
            <a:off x="2857500" y="3810000"/>
            <a:ext cx="1571625" cy="990600"/>
          </a:xfrm>
          <a:prstGeom prst="rect">
            <a:avLst/>
          </a:prstGeom>
          <a:solidFill>
            <a:srgbClr val="EDEDED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74" name="syllable-text-me"/>
          <p:cNvSpPr txBox="1"/>
          <p:nvPr/>
        </p:nvSpPr>
        <p:spPr>
          <a:xfrm>
            <a:off x="3074670" y="4038600"/>
            <a:ext cx="1137286" cy="514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>
              <a:defRPr b="1" sz="1900"/>
            </a:lvl1pPr>
          </a:lstStyle>
          <a:p>
            <a:pPr/>
            <a:r>
              <a:t>counters</a:t>
            </a:r>
          </a:p>
        </p:txBody>
      </p:sp>
      <p:sp>
        <p:nvSpPr>
          <p:cNvPr id="375" name="syllable-mi"/>
          <p:cNvSpPr/>
          <p:nvPr/>
        </p:nvSpPr>
        <p:spPr>
          <a:xfrm>
            <a:off x="4953000" y="3810000"/>
            <a:ext cx="1571625" cy="990600"/>
          </a:xfrm>
          <a:prstGeom prst="rect">
            <a:avLst/>
          </a:prstGeom>
          <a:solidFill>
            <a:srgbClr val="EDEDED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76" name="syllable-text-mi"/>
          <p:cNvSpPr txBox="1"/>
          <p:nvPr/>
        </p:nvSpPr>
        <p:spPr>
          <a:xfrm>
            <a:off x="5170170" y="4038600"/>
            <a:ext cx="1137286" cy="514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 defTabSz="813816">
              <a:defRPr b="1" sz="2403"/>
            </a:lvl1pPr>
          </a:lstStyle>
          <a:p>
            <a:pPr/>
            <a:r>
              <a:t>AAC</a:t>
            </a:r>
          </a:p>
        </p:txBody>
      </p:sp>
      <p:sp>
        <p:nvSpPr>
          <p:cNvPr id="377" name="syllable-mo"/>
          <p:cNvSpPr/>
          <p:nvPr/>
        </p:nvSpPr>
        <p:spPr>
          <a:xfrm>
            <a:off x="7048500" y="3810000"/>
            <a:ext cx="1571625" cy="990600"/>
          </a:xfrm>
          <a:prstGeom prst="rect">
            <a:avLst/>
          </a:prstGeom>
          <a:solidFill>
            <a:srgbClr val="EDEDED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78" name="syllable-text-mo"/>
          <p:cNvSpPr txBox="1"/>
          <p:nvPr/>
        </p:nvSpPr>
        <p:spPr>
          <a:xfrm>
            <a:off x="7265669" y="4038600"/>
            <a:ext cx="1137286" cy="514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>
              <a:defRPr b="1" sz="1300"/>
            </a:lvl1pPr>
          </a:lstStyle>
          <a:p>
            <a:pPr/>
            <a:r>
              <a:t>one-step cue</a:t>
            </a:r>
          </a:p>
        </p:txBody>
      </p:sp>
      <p:sp>
        <p:nvSpPr>
          <p:cNvPr id="379" name="syllable-mu"/>
          <p:cNvSpPr/>
          <p:nvPr/>
        </p:nvSpPr>
        <p:spPr>
          <a:xfrm>
            <a:off x="9144000" y="3810000"/>
            <a:ext cx="1571625" cy="990600"/>
          </a:xfrm>
          <a:prstGeom prst="rect">
            <a:avLst/>
          </a:prstGeom>
          <a:solidFill>
            <a:srgbClr val="EDEDED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80" name="syllable-text-mu"/>
          <p:cNvSpPr txBox="1"/>
          <p:nvPr/>
        </p:nvSpPr>
        <p:spPr>
          <a:xfrm>
            <a:off x="9361169" y="4038600"/>
            <a:ext cx="1137286" cy="514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>
              <a:defRPr b="1" sz="1700"/>
            </a:lvl1pPr>
          </a:lstStyle>
          <a:p>
            <a:pPr/>
            <a:r>
              <a:t>extension</a:t>
            </a:r>
          </a:p>
        </p:txBody>
      </p:sp>
      <p:sp>
        <p:nvSpPr>
          <p:cNvPr id="381" name="teach-script"/>
          <p:cNvSpPr txBox="1"/>
          <p:nvPr/>
        </p:nvSpPr>
        <p:spPr>
          <a:xfrm>
            <a:off x="807719" y="5219700"/>
            <a:ext cx="10290811" cy="590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ctr" defTabSz="850391">
              <a:defRPr b="1" sz="1395"/>
            </a:lvl1pPr>
          </a:lstStyle>
          <a:p>
            <a:pPr/>
            <a:r>
              <a:t>Change the response mode, visual field, language load, item count, regulation support, or extension—not the core target.</a:t>
            </a:r>
          </a:p>
        </p:txBody>
      </p:sp>
      <p:pic>
        <p:nvPicPr>
          <p:cNvPr id="382" name="Screenshot 2026-08-24 at 9.17.36 PM.png" descr="Screenshot 2026-08-24 at 9.17.36 PM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33478"/>
          <a:stretch>
            <a:fillRect/>
          </a:stretch>
        </p:blipFill>
        <p:spPr>
          <a:xfrm>
            <a:off x="3221853" y="3171825"/>
            <a:ext cx="893719" cy="590550"/>
          </a:xfrm>
          <a:prstGeom prst="rect">
            <a:avLst/>
          </a:prstGeom>
          <a:ln w="12700">
            <a:miter lim="400000"/>
          </a:ln>
        </p:spPr>
      </p:pic>
      <p:pic>
        <p:nvPicPr>
          <p:cNvPr id="383" name="Image" descr="Image"/>
          <p:cNvPicPr>
            <a:picLocks noChangeAspect="1"/>
          </p:cNvPicPr>
          <p:nvPr/>
        </p:nvPicPr>
        <p:blipFill>
          <a:blip r:embed="rId4">
            <a:extLst/>
          </a:blip>
          <a:srcRect l="0" t="4791" r="0" b="3243"/>
          <a:stretch>
            <a:fillRect/>
          </a:stretch>
        </p:blipFill>
        <p:spPr>
          <a:xfrm>
            <a:off x="5266553" y="3108959"/>
            <a:ext cx="967562" cy="665493"/>
          </a:xfrm>
          <a:prstGeom prst="rect">
            <a:avLst/>
          </a:prstGeom>
          <a:ln w="12700">
            <a:miter lim="400000"/>
          </a:ln>
        </p:spPr>
      </p:pic>
      <p:pic>
        <p:nvPicPr>
          <p:cNvPr id="384" name="Image" descr="Image"/>
          <p:cNvPicPr>
            <a:picLocks noChangeAspect="1"/>
          </p:cNvPicPr>
          <p:nvPr/>
        </p:nvPicPr>
        <p:blipFill>
          <a:blip r:embed="rId5">
            <a:extLst/>
          </a:blip>
          <a:srcRect l="2924" t="5786" r="33701" b="5786"/>
          <a:stretch>
            <a:fillRect/>
          </a:stretch>
        </p:blipFill>
        <p:spPr>
          <a:xfrm>
            <a:off x="1059769" y="3113911"/>
            <a:ext cx="976087" cy="68097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kicker-7"/>
          <p:cNvSpPr txBox="1"/>
          <p:nvPr/>
        </p:nvSpPr>
        <p:spPr>
          <a:xfrm>
            <a:off x="502919" y="304800"/>
            <a:ext cx="6480811" cy="294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1200">
                <a:solidFill>
                  <a:srgbClr val="3D8DFF"/>
                </a:solidFill>
              </a:defRPr>
            </a:lvl1pPr>
          </a:lstStyle>
          <a:p>
            <a:pPr/>
            <a:r>
              <a:t>LITERACY + MATHS · PROMPTS</a:t>
            </a:r>
          </a:p>
        </p:txBody>
      </p:sp>
      <p:sp>
        <p:nvSpPr>
          <p:cNvPr id="389" name="title-7"/>
          <p:cNvSpPr txBox="1"/>
          <p:nvPr/>
        </p:nvSpPr>
        <p:spPr>
          <a:xfrm>
            <a:off x="502919" y="647700"/>
            <a:ext cx="11186161" cy="624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3000"/>
            </a:lvl1pPr>
          </a:lstStyle>
          <a:p>
            <a:pPr/>
            <a:r>
              <a:t>Prompt, fade, then test independence</a:t>
            </a:r>
          </a:p>
        </p:txBody>
      </p:sp>
      <p:sp>
        <p:nvSpPr>
          <p:cNvPr id="390" name="title-rule-7"/>
          <p:cNvSpPr/>
          <p:nvPr/>
        </p:nvSpPr>
        <p:spPr>
          <a:xfrm>
            <a:off x="457200" y="1409700"/>
            <a:ext cx="11277600" cy="0"/>
          </a:xfrm>
          <a:prstGeom prst="line">
            <a:avLst/>
          </a:prstGeom>
          <a:ln>
            <a:solidFill>
              <a:srgbClr val="B8BCC4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91" name="footer-7"/>
          <p:cNvSpPr txBox="1"/>
          <p:nvPr/>
        </p:nvSpPr>
        <p:spPr>
          <a:xfrm>
            <a:off x="10504169" y="6419850"/>
            <a:ext cx="1184911" cy="26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r">
              <a:defRPr sz="900">
                <a:solidFill>
                  <a:srgbClr val="5B616B"/>
                </a:solidFill>
              </a:defRPr>
            </a:lvl1pPr>
          </a:lstStyle>
          <a:p>
            <a:pPr/>
            <a:r>
              <a:t>18</a:t>
            </a:r>
          </a:p>
        </p:txBody>
      </p:sp>
      <p:sp>
        <p:nvSpPr>
          <p:cNvPr id="392" name="task-number-0"/>
          <p:cNvSpPr/>
          <p:nvPr/>
        </p:nvSpPr>
        <p:spPr>
          <a:xfrm>
            <a:off x="457200" y="1847850"/>
            <a:ext cx="457200" cy="457200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93" name="task-number-text-0"/>
          <p:cNvSpPr txBox="1"/>
          <p:nvPr/>
        </p:nvSpPr>
        <p:spPr>
          <a:xfrm>
            <a:off x="598169" y="1952625"/>
            <a:ext cx="175261" cy="2476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 defTabSz="868680">
              <a:defRPr b="1" sz="950">
                <a:solidFill>
                  <a:srgbClr val="FFFFFF"/>
                </a:solidFill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394" name="task-label-0"/>
          <p:cNvSpPr txBox="1"/>
          <p:nvPr/>
        </p:nvSpPr>
        <p:spPr>
          <a:xfrm>
            <a:off x="502919" y="2571750"/>
            <a:ext cx="2289812" cy="26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59536">
              <a:defRPr b="1" sz="1034">
                <a:solidFill>
                  <a:srgbClr val="3D8DFF"/>
                </a:solidFill>
              </a:defRPr>
            </a:lvl1pPr>
          </a:lstStyle>
          <a:p>
            <a:pPr/>
            <a:r>
              <a:t>WAIT</a:t>
            </a:r>
          </a:p>
        </p:txBody>
      </p:sp>
      <p:sp>
        <p:nvSpPr>
          <p:cNvPr id="395" name="task-card-0"/>
          <p:cNvSpPr/>
          <p:nvPr/>
        </p:nvSpPr>
        <p:spPr>
          <a:xfrm>
            <a:off x="457200" y="3009900"/>
            <a:ext cx="2381250" cy="990600"/>
          </a:xfrm>
          <a:prstGeom prst="rect">
            <a:avLst/>
          </a:prstGeom>
          <a:solidFill>
            <a:srgbClr val="EDEDED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96" name="task-card-text-0"/>
          <p:cNvSpPr txBox="1"/>
          <p:nvPr/>
        </p:nvSpPr>
        <p:spPr>
          <a:xfrm>
            <a:off x="617219" y="3276600"/>
            <a:ext cx="2061212" cy="4762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>
              <a:defRPr b="1" sz="2100"/>
            </a:lvl1pPr>
          </a:lstStyle>
          <a:p>
            <a:pPr/>
            <a:r>
              <a:t>5 seconds</a:t>
            </a:r>
          </a:p>
        </p:txBody>
      </p:sp>
      <p:sp>
        <p:nvSpPr>
          <p:cNvPr id="397" name="task-desc-0"/>
          <p:cNvSpPr txBox="1"/>
          <p:nvPr/>
        </p:nvSpPr>
        <p:spPr>
          <a:xfrm>
            <a:off x="502919" y="4324350"/>
            <a:ext cx="2289812" cy="609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sz="1300"/>
            </a:lvl1pPr>
          </a:lstStyle>
          <a:p>
            <a:pPr/>
            <a:r>
              <a:t>Give processing time</a:t>
            </a:r>
          </a:p>
        </p:txBody>
      </p:sp>
      <p:sp>
        <p:nvSpPr>
          <p:cNvPr id="398" name="task-number-1"/>
          <p:cNvSpPr/>
          <p:nvPr/>
        </p:nvSpPr>
        <p:spPr>
          <a:xfrm>
            <a:off x="3276600" y="1847850"/>
            <a:ext cx="457200" cy="457200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99" name="task-number-text-1"/>
          <p:cNvSpPr txBox="1"/>
          <p:nvPr/>
        </p:nvSpPr>
        <p:spPr>
          <a:xfrm>
            <a:off x="3417570" y="1952625"/>
            <a:ext cx="175261" cy="2476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 defTabSz="868680">
              <a:defRPr b="1" sz="950">
                <a:solidFill>
                  <a:srgbClr val="FFFFFF"/>
                </a:solidFill>
              </a:defRPr>
            </a:lvl1pPr>
          </a:lstStyle>
          <a:p>
            <a:pPr/>
            <a:r>
              <a:t>2</a:t>
            </a:r>
          </a:p>
        </p:txBody>
      </p:sp>
      <p:sp>
        <p:nvSpPr>
          <p:cNvPr id="400" name="task-label-1"/>
          <p:cNvSpPr txBox="1"/>
          <p:nvPr/>
        </p:nvSpPr>
        <p:spPr>
          <a:xfrm>
            <a:off x="3322320" y="2571750"/>
            <a:ext cx="2289811" cy="26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59536">
              <a:defRPr b="1" sz="1034">
                <a:solidFill>
                  <a:srgbClr val="3D8DFF"/>
                </a:solidFill>
              </a:defRPr>
            </a:lvl1pPr>
          </a:lstStyle>
          <a:p>
            <a:pPr/>
            <a:r>
              <a:t>GESTURE</a:t>
            </a:r>
          </a:p>
        </p:txBody>
      </p:sp>
      <p:sp>
        <p:nvSpPr>
          <p:cNvPr id="401" name="task-card-1"/>
          <p:cNvSpPr/>
          <p:nvPr/>
        </p:nvSpPr>
        <p:spPr>
          <a:xfrm>
            <a:off x="3276600" y="3009900"/>
            <a:ext cx="2381250" cy="990600"/>
          </a:xfrm>
          <a:prstGeom prst="rect">
            <a:avLst/>
          </a:prstGeom>
          <a:solidFill>
            <a:srgbClr val="EDEDED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02" name="task-card-text-1"/>
          <p:cNvSpPr txBox="1"/>
          <p:nvPr/>
        </p:nvSpPr>
        <p:spPr>
          <a:xfrm>
            <a:off x="3436620" y="3276600"/>
            <a:ext cx="2061211" cy="4762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>
              <a:defRPr b="1" sz="2100"/>
            </a:lvl1pPr>
          </a:lstStyle>
          <a:p>
            <a:pPr/>
            <a:r>
              <a:t>point or sweep</a:t>
            </a:r>
          </a:p>
        </p:txBody>
      </p:sp>
      <p:sp>
        <p:nvSpPr>
          <p:cNvPr id="403" name="task-desc-1"/>
          <p:cNvSpPr txBox="1"/>
          <p:nvPr/>
        </p:nvSpPr>
        <p:spPr>
          <a:xfrm>
            <a:off x="3322320" y="4324350"/>
            <a:ext cx="2289811" cy="609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sz="1300"/>
            </a:lvl1pPr>
          </a:lstStyle>
          <a:p>
            <a:pPr/>
            <a:r>
              <a:t>Direct attention without the answer</a:t>
            </a:r>
          </a:p>
        </p:txBody>
      </p:sp>
      <p:sp>
        <p:nvSpPr>
          <p:cNvPr id="404" name="task-number-2"/>
          <p:cNvSpPr/>
          <p:nvPr/>
        </p:nvSpPr>
        <p:spPr>
          <a:xfrm>
            <a:off x="6096000" y="1847850"/>
            <a:ext cx="457200" cy="457200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05" name="task-number-text-2"/>
          <p:cNvSpPr txBox="1"/>
          <p:nvPr/>
        </p:nvSpPr>
        <p:spPr>
          <a:xfrm>
            <a:off x="6236970" y="1952625"/>
            <a:ext cx="175261" cy="2476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 defTabSz="868680">
              <a:defRPr b="1" sz="950">
                <a:solidFill>
                  <a:srgbClr val="FFFFFF"/>
                </a:solidFill>
              </a:defRPr>
            </a:lvl1pPr>
          </a:lstStyle>
          <a:p>
            <a:pPr/>
            <a:r>
              <a:t>3</a:t>
            </a:r>
          </a:p>
        </p:txBody>
      </p:sp>
      <p:sp>
        <p:nvSpPr>
          <p:cNvPr id="406" name="task-label-2"/>
          <p:cNvSpPr txBox="1"/>
          <p:nvPr/>
        </p:nvSpPr>
        <p:spPr>
          <a:xfrm>
            <a:off x="6141720" y="2571750"/>
            <a:ext cx="2289811" cy="26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59536">
              <a:defRPr b="1" sz="1034">
                <a:solidFill>
                  <a:srgbClr val="3D8DFF"/>
                </a:solidFill>
              </a:defRPr>
            </a:lvl1pPr>
          </a:lstStyle>
          <a:p>
            <a:pPr/>
            <a:r>
              <a:t>VERBAL CUE</a:t>
            </a:r>
          </a:p>
        </p:txBody>
      </p:sp>
      <p:sp>
        <p:nvSpPr>
          <p:cNvPr id="407" name="task-card-2"/>
          <p:cNvSpPr/>
          <p:nvPr/>
        </p:nvSpPr>
        <p:spPr>
          <a:xfrm>
            <a:off x="6096000" y="3009900"/>
            <a:ext cx="2381250" cy="990600"/>
          </a:xfrm>
          <a:prstGeom prst="rect">
            <a:avLst/>
          </a:prstGeom>
          <a:solidFill>
            <a:srgbClr val="EDEDED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08" name="task-card-text-2"/>
          <p:cNvSpPr txBox="1"/>
          <p:nvPr/>
        </p:nvSpPr>
        <p:spPr>
          <a:xfrm>
            <a:off x="6256020" y="3276600"/>
            <a:ext cx="2061211" cy="4762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 defTabSz="822959">
              <a:defRPr b="1" sz="1350"/>
            </a:lvl1pPr>
          </a:lstStyle>
          <a:p>
            <a:pPr/>
            <a:r>
              <a:t>“look at the first part”</a:t>
            </a:r>
          </a:p>
        </p:txBody>
      </p:sp>
      <p:sp>
        <p:nvSpPr>
          <p:cNvPr id="409" name="task-desc-2"/>
          <p:cNvSpPr txBox="1"/>
          <p:nvPr/>
        </p:nvSpPr>
        <p:spPr>
          <a:xfrm>
            <a:off x="6141720" y="4324350"/>
            <a:ext cx="2289811" cy="609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sz="1300"/>
            </a:lvl1pPr>
          </a:lstStyle>
          <a:p>
            <a:pPr/>
            <a:r>
              <a:t>Cue the known strategy</a:t>
            </a:r>
          </a:p>
        </p:txBody>
      </p:sp>
      <p:sp>
        <p:nvSpPr>
          <p:cNvPr id="410" name="task-number-3"/>
          <p:cNvSpPr/>
          <p:nvPr/>
        </p:nvSpPr>
        <p:spPr>
          <a:xfrm>
            <a:off x="8915400" y="1847850"/>
            <a:ext cx="457200" cy="457200"/>
          </a:xfrm>
          <a:prstGeom prst="ellipse">
            <a:avLst/>
          </a:prstGeom>
          <a:solidFill>
            <a:srgbClr val="3D8DFF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11" name="task-number-text-3"/>
          <p:cNvSpPr txBox="1"/>
          <p:nvPr/>
        </p:nvSpPr>
        <p:spPr>
          <a:xfrm>
            <a:off x="9056369" y="1952625"/>
            <a:ext cx="175261" cy="2476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 defTabSz="868680">
              <a:defRPr b="1" sz="950">
                <a:solidFill>
                  <a:srgbClr val="FFFFFF"/>
                </a:solidFill>
              </a:defRPr>
            </a:lvl1pPr>
          </a:lstStyle>
          <a:p>
            <a:pPr/>
            <a:r>
              <a:t>4</a:t>
            </a:r>
          </a:p>
        </p:txBody>
      </p:sp>
      <p:sp>
        <p:nvSpPr>
          <p:cNvPr id="412" name="task-label-3"/>
          <p:cNvSpPr txBox="1"/>
          <p:nvPr/>
        </p:nvSpPr>
        <p:spPr>
          <a:xfrm>
            <a:off x="8961119" y="2571750"/>
            <a:ext cx="2289811" cy="26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59536">
              <a:defRPr b="1" sz="1034">
                <a:solidFill>
                  <a:srgbClr val="3D8DFF"/>
                </a:solidFill>
              </a:defRPr>
            </a:lvl1pPr>
          </a:lstStyle>
          <a:p>
            <a:pPr/>
            <a:r>
              <a:t>MODEL</a:t>
            </a:r>
          </a:p>
        </p:txBody>
      </p:sp>
      <p:sp>
        <p:nvSpPr>
          <p:cNvPr id="413" name="task-card-3"/>
          <p:cNvSpPr/>
          <p:nvPr/>
        </p:nvSpPr>
        <p:spPr>
          <a:xfrm>
            <a:off x="8915400" y="3009900"/>
            <a:ext cx="2381250" cy="990600"/>
          </a:xfrm>
          <a:prstGeom prst="rect">
            <a:avLst/>
          </a:prstGeom>
          <a:solidFill>
            <a:srgbClr val="D0EDFA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14" name="task-card-text-3"/>
          <p:cNvSpPr txBox="1"/>
          <p:nvPr/>
        </p:nvSpPr>
        <p:spPr>
          <a:xfrm>
            <a:off x="9075419" y="3276600"/>
            <a:ext cx="2061211" cy="4762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>
              <a:defRPr b="1" sz="2100"/>
            </a:lvl1pPr>
          </a:lstStyle>
          <a:p>
            <a:pPr/>
            <a:r>
              <a:t>“my turn”</a:t>
            </a:r>
          </a:p>
        </p:txBody>
      </p:sp>
      <p:sp>
        <p:nvSpPr>
          <p:cNvPr id="415" name="task-desc-3"/>
          <p:cNvSpPr txBox="1"/>
          <p:nvPr/>
        </p:nvSpPr>
        <p:spPr>
          <a:xfrm>
            <a:off x="8961119" y="4324350"/>
            <a:ext cx="2289811" cy="609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sz="1300"/>
            </a:lvl1pPr>
          </a:lstStyle>
          <a:p>
            <a:pPr/>
            <a:r>
              <a:t>Demonstrate, then practice together</a:t>
            </a:r>
          </a:p>
        </p:txBody>
      </p:sp>
      <p:sp>
        <p:nvSpPr>
          <p:cNvPr id="416" name="guided-feedback"/>
          <p:cNvSpPr/>
          <p:nvPr/>
        </p:nvSpPr>
        <p:spPr>
          <a:xfrm>
            <a:off x="457200" y="5334000"/>
            <a:ext cx="11277600" cy="685800"/>
          </a:xfrm>
          <a:prstGeom prst="rect">
            <a:avLst/>
          </a:prstGeom>
          <a:solidFill>
            <a:srgbClr val="D0EDFA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17" name="guided-feedback-text"/>
          <p:cNvSpPr txBox="1"/>
          <p:nvPr/>
        </p:nvSpPr>
        <p:spPr>
          <a:xfrm>
            <a:off x="731519" y="5514975"/>
            <a:ext cx="10728961" cy="342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 defTabSz="850391">
              <a:defRPr b="1" sz="1488"/>
            </a:lvl1pPr>
          </a:lstStyle>
          <a:p>
            <a:pPr/>
            <a:r>
              <a:t>After a prompted success, give a fresh item independently—otherwise you only know the prompt worked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kicker-4"/>
          <p:cNvSpPr txBox="1"/>
          <p:nvPr/>
        </p:nvSpPr>
        <p:spPr>
          <a:xfrm>
            <a:off x="502919" y="304800"/>
            <a:ext cx="6480811" cy="294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1200">
                <a:solidFill>
                  <a:srgbClr val="3D8DFF"/>
                </a:solidFill>
              </a:defRPr>
            </a:lvl1pPr>
          </a:lstStyle>
          <a:p>
            <a:pPr/>
            <a:r>
              <a:t>LITERACY + MATHS · RUN SHEET</a:t>
            </a:r>
          </a:p>
        </p:txBody>
      </p:sp>
      <p:sp>
        <p:nvSpPr>
          <p:cNvPr id="422" name="title-4"/>
          <p:cNvSpPr txBox="1"/>
          <p:nvPr/>
        </p:nvSpPr>
        <p:spPr>
          <a:xfrm>
            <a:off x="502919" y="647700"/>
            <a:ext cx="11186161" cy="624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3000"/>
            </a:lvl1pPr>
          </a:lstStyle>
          <a:p>
            <a:pPr/>
            <a:r>
              <a:t>Use the same run sheet; change the target and materials</a:t>
            </a:r>
          </a:p>
        </p:txBody>
      </p:sp>
      <p:sp>
        <p:nvSpPr>
          <p:cNvPr id="423" name="title-rule-4"/>
          <p:cNvSpPr/>
          <p:nvPr/>
        </p:nvSpPr>
        <p:spPr>
          <a:xfrm>
            <a:off x="457200" y="1409700"/>
            <a:ext cx="11277600" cy="0"/>
          </a:xfrm>
          <a:prstGeom prst="line">
            <a:avLst/>
          </a:prstGeom>
          <a:ln>
            <a:solidFill>
              <a:srgbClr val="B8BCC4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24" name="footer-4"/>
          <p:cNvSpPr txBox="1"/>
          <p:nvPr/>
        </p:nvSpPr>
        <p:spPr>
          <a:xfrm>
            <a:off x="10504169" y="6419850"/>
            <a:ext cx="1184911" cy="26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r">
              <a:defRPr sz="900">
                <a:solidFill>
                  <a:srgbClr val="5B616B"/>
                </a:solidFill>
              </a:defRPr>
            </a:lvl1pPr>
          </a:lstStyle>
          <a:p>
            <a:pPr/>
            <a:r>
              <a:t>19</a:t>
            </a:r>
          </a:p>
        </p:txBody>
      </p:sp>
      <p:sp>
        <p:nvSpPr>
          <p:cNvPr id="425" name="timeline-line"/>
          <p:cNvSpPr/>
          <p:nvPr/>
        </p:nvSpPr>
        <p:spPr>
          <a:xfrm>
            <a:off x="895350" y="3238500"/>
            <a:ext cx="10363200" cy="0"/>
          </a:xfrm>
          <a:prstGeom prst="line">
            <a:avLst/>
          </a:prstGeom>
          <a:ln w="19050">
            <a:solidFill>
              <a:srgbClr val="000000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26" name="timeline-dot-0"/>
          <p:cNvSpPr/>
          <p:nvPr/>
        </p:nvSpPr>
        <p:spPr>
          <a:xfrm>
            <a:off x="838200" y="3105150"/>
            <a:ext cx="266700" cy="266700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27" name="timeline-time-0"/>
          <p:cNvSpPr txBox="1"/>
          <p:nvPr/>
        </p:nvSpPr>
        <p:spPr>
          <a:xfrm>
            <a:off x="845819" y="2324100"/>
            <a:ext cx="1146812" cy="2978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59536">
              <a:defRPr b="1" sz="1128">
                <a:solidFill>
                  <a:srgbClr val="3D8DFF"/>
                </a:solidFill>
              </a:defRPr>
            </a:lvl1pPr>
          </a:lstStyle>
          <a:p>
            <a:pPr/>
            <a:r>
              <a:t>0-2 min</a:t>
            </a:r>
          </a:p>
        </p:txBody>
      </p:sp>
      <p:sp>
        <p:nvSpPr>
          <p:cNvPr id="428" name="timeline-label-0"/>
          <p:cNvSpPr txBox="1"/>
          <p:nvPr/>
        </p:nvSpPr>
        <p:spPr>
          <a:xfrm>
            <a:off x="845819" y="2724150"/>
            <a:ext cx="1432562" cy="2724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b="1" sz="1000"/>
            </a:lvl1pPr>
          </a:lstStyle>
          <a:p>
            <a:pPr/>
            <a:r>
              <a:t>CHECK IN</a:t>
            </a:r>
          </a:p>
        </p:txBody>
      </p:sp>
      <p:sp>
        <p:nvSpPr>
          <p:cNvPr id="429" name="timeline-desc-0"/>
          <p:cNvSpPr txBox="1"/>
          <p:nvPr/>
        </p:nvSpPr>
        <p:spPr>
          <a:xfrm>
            <a:off x="845819" y="3638550"/>
            <a:ext cx="1375412" cy="666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sz="1200"/>
            </a:lvl1pPr>
          </a:lstStyle>
          <a:p>
            <a:pPr/>
            <a:r>
              <a:t>readiness note only if relevant</a:t>
            </a:r>
          </a:p>
        </p:txBody>
      </p:sp>
      <p:sp>
        <p:nvSpPr>
          <p:cNvPr id="430" name="timeline-dot-1"/>
          <p:cNvSpPr/>
          <p:nvPr/>
        </p:nvSpPr>
        <p:spPr>
          <a:xfrm>
            <a:off x="2609850" y="3105150"/>
            <a:ext cx="266700" cy="266700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31" name="timeline-time-1"/>
          <p:cNvSpPr txBox="1"/>
          <p:nvPr/>
        </p:nvSpPr>
        <p:spPr>
          <a:xfrm>
            <a:off x="2617470" y="2324100"/>
            <a:ext cx="1146811" cy="2978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59536">
              <a:defRPr b="1" sz="1128">
                <a:solidFill>
                  <a:srgbClr val="3D8DFF"/>
                </a:solidFill>
              </a:defRPr>
            </a:lvl1pPr>
          </a:lstStyle>
          <a:p>
            <a:pPr/>
            <a:r>
              <a:t>2-6 min</a:t>
            </a:r>
          </a:p>
        </p:txBody>
      </p:sp>
      <p:sp>
        <p:nvSpPr>
          <p:cNvPr id="432" name="timeline-label-1"/>
          <p:cNvSpPr txBox="1"/>
          <p:nvPr/>
        </p:nvSpPr>
        <p:spPr>
          <a:xfrm>
            <a:off x="2617470" y="2724150"/>
            <a:ext cx="1432561" cy="2724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b="1" sz="1000"/>
            </a:lvl1pPr>
          </a:lstStyle>
          <a:p>
            <a:pPr/>
            <a:r>
              <a:t>REVIEW</a:t>
            </a:r>
          </a:p>
        </p:txBody>
      </p:sp>
      <p:sp>
        <p:nvSpPr>
          <p:cNvPr id="433" name="timeline-desc-1"/>
          <p:cNvSpPr txBox="1"/>
          <p:nvPr/>
        </p:nvSpPr>
        <p:spPr>
          <a:xfrm>
            <a:off x="2617470" y="3638550"/>
            <a:ext cx="1375411" cy="666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sz="1200"/>
            </a:lvl1pPr>
          </a:lstStyle>
          <a:p>
            <a:pPr/>
            <a:r>
              <a:t>5 known trials · + / P / −</a:t>
            </a:r>
          </a:p>
        </p:txBody>
      </p:sp>
      <p:sp>
        <p:nvSpPr>
          <p:cNvPr id="434" name="timeline-dot-2"/>
          <p:cNvSpPr/>
          <p:nvPr/>
        </p:nvSpPr>
        <p:spPr>
          <a:xfrm>
            <a:off x="4381500" y="3105150"/>
            <a:ext cx="266700" cy="266700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35" name="timeline-time-2"/>
          <p:cNvSpPr txBox="1"/>
          <p:nvPr/>
        </p:nvSpPr>
        <p:spPr>
          <a:xfrm>
            <a:off x="4389120" y="2324100"/>
            <a:ext cx="1146811" cy="2978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59536">
              <a:defRPr b="1" sz="1128">
                <a:solidFill>
                  <a:srgbClr val="3D8DFF"/>
                </a:solidFill>
              </a:defRPr>
            </a:lvl1pPr>
          </a:lstStyle>
          <a:p>
            <a:pPr/>
            <a:r>
              <a:t>6-13 min</a:t>
            </a:r>
          </a:p>
        </p:txBody>
      </p:sp>
      <p:sp>
        <p:nvSpPr>
          <p:cNvPr id="436" name="timeline-label-2"/>
          <p:cNvSpPr txBox="1"/>
          <p:nvPr/>
        </p:nvSpPr>
        <p:spPr>
          <a:xfrm>
            <a:off x="4389120" y="2724150"/>
            <a:ext cx="1432561" cy="2724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b="1" sz="1000"/>
            </a:lvl1pPr>
          </a:lstStyle>
          <a:p>
            <a:pPr/>
            <a:r>
              <a:t>TEACH</a:t>
            </a:r>
          </a:p>
        </p:txBody>
      </p:sp>
      <p:sp>
        <p:nvSpPr>
          <p:cNvPr id="437" name="timeline-desc-2"/>
          <p:cNvSpPr txBox="1"/>
          <p:nvPr/>
        </p:nvSpPr>
        <p:spPr>
          <a:xfrm>
            <a:off x="4389120" y="3638550"/>
            <a:ext cx="1375411" cy="666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sz="1200"/>
            </a:lvl1pPr>
          </a:lstStyle>
          <a:p>
            <a:pPr/>
            <a:r>
              <a:t>model one target</a:t>
            </a:r>
          </a:p>
        </p:txBody>
      </p:sp>
      <p:sp>
        <p:nvSpPr>
          <p:cNvPr id="438" name="timeline-dot-3"/>
          <p:cNvSpPr/>
          <p:nvPr/>
        </p:nvSpPr>
        <p:spPr>
          <a:xfrm>
            <a:off x="6153150" y="3105150"/>
            <a:ext cx="266700" cy="266700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39" name="timeline-time-3"/>
          <p:cNvSpPr txBox="1"/>
          <p:nvPr/>
        </p:nvSpPr>
        <p:spPr>
          <a:xfrm>
            <a:off x="6160770" y="2324100"/>
            <a:ext cx="1146811" cy="2978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59536">
              <a:defRPr b="1" sz="1128">
                <a:solidFill>
                  <a:srgbClr val="3D8DFF"/>
                </a:solidFill>
              </a:defRPr>
            </a:lvl1pPr>
          </a:lstStyle>
          <a:p>
            <a:pPr/>
            <a:r>
              <a:t>13-22 min</a:t>
            </a:r>
          </a:p>
        </p:txBody>
      </p:sp>
      <p:sp>
        <p:nvSpPr>
          <p:cNvPr id="440" name="timeline-label-3"/>
          <p:cNvSpPr txBox="1"/>
          <p:nvPr/>
        </p:nvSpPr>
        <p:spPr>
          <a:xfrm>
            <a:off x="6160770" y="2724150"/>
            <a:ext cx="1432561" cy="2724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b="1" sz="1000"/>
            </a:lvl1pPr>
          </a:lstStyle>
          <a:p>
            <a:pPr/>
            <a:r>
              <a:t>GUIDED</a:t>
            </a:r>
          </a:p>
        </p:txBody>
      </p:sp>
      <p:sp>
        <p:nvSpPr>
          <p:cNvPr id="441" name="timeline-desc-3"/>
          <p:cNvSpPr txBox="1"/>
          <p:nvPr/>
        </p:nvSpPr>
        <p:spPr>
          <a:xfrm>
            <a:off x="6160770" y="3638550"/>
            <a:ext cx="1375411" cy="666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sz="1200"/>
            </a:lvl1pPr>
          </a:lstStyle>
          <a:p>
            <a:pPr/>
            <a:r>
              <a:t>5-8 active turns each</a:t>
            </a:r>
          </a:p>
        </p:txBody>
      </p:sp>
      <p:sp>
        <p:nvSpPr>
          <p:cNvPr id="442" name="timeline-dot-4"/>
          <p:cNvSpPr/>
          <p:nvPr/>
        </p:nvSpPr>
        <p:spPr>
          <a:xfrm>
            <a:off x="7924800" y="3105150"/>
            <a:ext cx="266700" cy="266700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43" name="timeline-time-4"/>
          <p:cNvSpPr txBox="1"/>
          <p:nvPr/>
        </p:nvSpPr>
        <p:spPr>
          <a:xfrm>
            <a:off x="7932419" y="2324100"/>
            <a:ext cx="1146811" cy="2978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59536">
              <a:defRPr b="1" sz="1128">
                <a:solidFill>
                  <a:srgbClr val="3D8DFF"/>
                </a:solidFill>
              </a:defRPr>
            </a:lvl1pPr>
          </a:lstStyle>
          <a:p>
            <a:pPr/>
            <a:r>
              <a:t>22-27 min</a:t>
            </a:r>
          </a:p>
        </p:txBody>
      </p:sp>
      <p:sp>
        <p:nvSpPr>
          <p:cNvPr id="444" name="timeline-label-4"/>
          <p:cNvSpPr txBox="1"/>
          <p:nvPr/>
        </p:nvSpPr>
        <p:spPr>
          <a:xfrm>
            <a:off x="7932419" y="2724150"/>
            <a:ext cx="1432561" cy="2724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b="1" sz="1000"/>
            </a:lvl1pPr>
          </a:lstStyle>
          <a:p>
            <a:pPr/>
            <a:r>
              <a:t>INDEPENDENT</a:t>
            </a:r>
          </a:p>
        </p:txBody>
      </p:sp>
      <p:sp>
        <p:nvSpPr>
          <p:cNvPr id="445" name="timeline-desc-4"/>
          <p:cNvSpPr txBox="1"/>
          <p:nvPr/>
        </p:nvSpPr>
        <p:spPr>
          <a:xfrm>
            <a:off x="7932419" y="3638550"/>
            <a:ext cx="1375411" cy="666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sz="1200"/>
            </a:lvl1pPr>
          </a:lstStyle>
          <a:p>
            <a:pPr/>
            <a:r>
              <a:t>correct ÷ 5 + support</a:t>
            </a:r>
          </a:p>
        </p:txBody>
      </p:sp>
      <p:sp>
        <p:nvSpPr>
          <p:cNvPr id="446" name="timeline-dot-5"/>
          <p:cNvSpPr/>
          <p:nvPr/>
        </p:nvSpPr>
        <p:spPr>
          <a:xfrm>
            <a:off x="9696450" y="3105150"/>
            <a:ext cx="266700" cy="266700"/>
          </a:xfrm>
          <a:prstGeom prst="ellipse">
            <a:avLst/>
          </a:prstGeom>
          <a:solidFill>
            <a:srgbClr val="3D8DFF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47" name="timeline-time-5"/>
          <p:cNvSpPr txBox="1"/>
          <p:nvPr/>
        </p:nvSpPr>
        <p:spPr>
          <a:xfrm>
            <a:off x="9704069" y="2324100"/>
            <a:ext cx="1146811" cy="2978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59536">
              <a:defRPr b="1" sz="1128">
                <a:solidFill>
                  <a:srgbClr val="3D8DFF"/>
                </a:solidFill>
              </a:defRPr>
            </a:lvl1pPr>
          </a:lstStyle>
          <a:p>
            <a:pPr/>
            <a:r>
              <a:t>27-30 min</a:t>
            </a:r>
          </a:p>
        </p:txBody>
      </p:sp>
      <p:sp>
        <p:nvSpPr>
          <p:cNvPr id="448" name="timeline-label-5"/>
          <p:cNvSpPr txBox="1"/>
          <p:nvPr/>
        </p:nvSpPr>
        <p:spPr>
          <a:xfrm>
            <a:off x="9704069" y="2724150"/>
            <a:ext cx="1432561" cy="2724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b="1" sz="1000"/>
            </a:lvl1pPr>
          </a:lstStyle>
          <a:p>
            <a:pPr/>
            <a:r>
              <a:t>EXIT PROBE</a:t>
            </a:r>
          </a:p>
        </p:txBody>
      </p:sp>
      <p:sp>
        <p:nvSpPr>
          <p:cNvPr id="449" name="timeline-desc-5"/>
          <p:cNvSpPr txBox="1"/>
          <p:nvPr/>
        </p:nvSpPr>
        <p:spPr>
          <a:xfrm>
            <a:off x="9704069" y="3638550"/>
            <a:ext cx="1375411" cy="666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sz="1200"/>
            </a:lvl1pPr>
          </a:lstStyle>
          <a:p>
            <a:pPr/>
            <a:r>
              <a:t>score + next lesson decision</a:t>
            </a:r>
          </a:p>
        </p:txBody>
      </p:sp>
      <p:sp>
        <p:nvSpPr>
          <p:cNvPr id="450" name="timeline-principle"/>
          <p:cNvSpPr/>
          <p:nvPr/>
        </p:nvSpPr>
        <p:spPr>
          <a:xfrm>
            <a:off x="457200" y="5010150"/>
            <a:ext cx="11277600" cy="876300"/>
          </a:xfrm>
          <a:prstGeom prst="rect">
            <a:avLst/>
          </a:prstGeom>
          <a:solidFill>
            <a:srgbClr val="D0EDFA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51" name="timeline-principle-text"/>
          <p:cNvSpPr txBox="1"/>
          <p:nvPr/>
        </p:nvSpPr>
        <p:spPr>
          <a:xfrm>
            <a:off x="769619" y="5219700"/>
            <a:ext cx="10652761" cy="419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 defTabSz="905255">
              <a:defRPr b="1" sz="1881"/>
            </a:lvl1pPr>
          </a:lstStyle>
          <a:p>
            <a:pPr/>
            <a:r>
              <a:t>After the group: What will I keep, reteach, extend, or fade tomorrow?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kicker-2"/>
          <p:cNvSpPr txBox="1"/>
          <p:nvPr/>
        </p:nvSpPr>
        <p:spPr>
          <a:xfrm>
            <a:off x="502919" y="304800"/>
            <a:ext cx="6480811" cy="294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1200">
                <a:solidFill>
                  <a:srgbClr val="3D8DFF"/>
                </a:solidFill>
              </a:defRPr>
            </a:lvl1pPr>
          </a:lstStyle>
          <a:p>
            <a:pPr/>
            <a:r>
              <a:t>ENGLISH PULL-OUT · TWO EXAMPLES</a:t>
            </a:r>
          </a:p>
        </p:txBody>
      </p:sp>
      <p:sp>
        <p:nvSpPr>
          <p:cNvPr id="31" name="title-2"/>
          <p:cNvSpPr txBox="1"/>
          <p:nvPr/>
        </p:nvSpPr>
        <p:spPr>
          <a:xfrm>
            <a:off x="502919" y="647700"/>
            <a:ext cx="11186161" cy="624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3000"/>
            </a:lvl1pPr>
          </a:lstStyle>
          <a:p>
            <a:pPr/>
            <a:r>
              <a:t>Use one predictable structure across both subjects</a:t>
            </a:r>
          </a:p>
        </p:txBody>
      </p:sp>
      <p:sp>
        <p:nvSpPr>
          <p:cNvPr id="32" name="title-rule-2"/>
          <p:cNvSpPr/>
          <p:nvPr/>
        </p:nvSpPr>
        <p:spPr>
          <a:xfrm>
            <a:off x="457200" y="1409700"/>
            <a:ext cx="11277600" cy="0"/>
          </a:xfrm>
          <a:prstGeom prst="line">
            <a:avLst/>
          </a:prstGeom>
          <a:ln>
            <a:solidFill>
              <a:srgbClr val="B8BCC4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3" name="footer-2"/>
          <p:cNvSpPr txBox="1"/>
          <p:nvPr/>
        </p:nvSpPr>
        <p:spPr>
          <a:xfrm>
            <a:off x="10504169" y="6419850"/>
            <a:ext cx="1184911" cy="26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r">
              <a:defRPr sz="900">
                <a:solidFill>
                  <a:srgbClr val="5B616B"/>
                </a:solidFill>
              </a:defRPr>
            </a:lvl1pPr>
          </a:lstStyle>
          <a:p>
            <a:pPr/>
            <a:r>
              <a:t>2</a:t>
            </a:r>
          </a:p>
        </p:txBody>
      </p:sp>
      <p:sp>
        <p:nvSpPr>
          <p:cNvPr id="34" name="scenario-big"/>
          <p:cNvSpPr txBox="1"/>
          <p:nvPr/>
        </p:nvSpPr>
        <p:spPr>
          <a:xfrm>
            <a:off x="502919" y="1809750"/>
            <a:ext cx="6385561" cy="1123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 defTabSz="896111">
              <a:defRPr b="1" sz="2646"/>
            </a:pPr>
            <a:r>
              <a:t>LITERACY: blend and read CVC words</a:t>
            </a:r>
          </a:p>
          <a:p>
            <a:pPr defTabSz="896111">
              <a:defRPr b="1" sz="2646"/>
            </a:pPr>
            <a:r>
              <a:t>MATHS: add within 10</a:t>
            </a:r>
          </a:p>
        </p:txBody>
      </p:sp>
      <p:sp>
        <p:nvSpPr>
          <p:cNvPr id="35" name="scenario-context"/>
          <p:cNvSpPr txBox="1"/>
          <p:nvPr/>
        </p:nvSpPr>
        <p:spPr>
          <a:xfrm>
            <a:off x="502919" y="3257550"/>
            <a:ext cx="6099811" cy="1257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sz="1600"/>
            </a:lvl1pPr>
          </a:lstStyle>
          <a:p>
            <a:pPr/>
            <a:r>
              <a:t>The subject changes, but the teaching rhythm stays familiar: regulate, review, model, practice, apply independently, then take a brief data point.</a:t>
            </a:r>
          </a:p>
        </p:txBody>
      </p:sp>
      <p:sp>
        <p:nvSpPr>
          <p:cNvPr id="36" name="scenario-panel"/>
          <p:cNvSpPr/>
          <p:nvPr/>
        </p:nvSpPr>
        <p:spPr>
          <a:xfrm>
            <a:off x="7372350" y="1790700"/>
            <a:ext cx="4095750" cy="3638550"/>
          </a:xfrm>
          <a:prstGeom prst="rect">
            <a:avLst/>
          </a:prstGeom>
          <a:solidFill>
            <a:srgbClr val="EDEDED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7" name="scenario-panel-title"/>
          <p:cNvSpPr txBox="1"/>
          <p:nvPr/>
        </p:nvSpPr>
        <p:spPr>
          <a:xfrm>
            <a:off x="7722869" y="2076450"/>
            <a:ext cx="3242311" cy="361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22959">
              <a:defRPr b="1" sz="1529"/>
            </a:lvl1pPr>
          </a:lstStyle>
          <a:p>
            <a:pPr/>
            <a:r>
              <a:t>Fictional group snapshot</a:t>
            </a:r>
          </a:p>
        </p:txBody>
      </p:sp>
      <p:sp>
        <p:nvSpPr>
          <p:cNvPr id="38" name="scenario-list"/>
          <p:cNvSpPr txBox="1"/>
          <p:nvPr/>
        </p:nvSpPr>
        <p:spPr>
          <a:xfrm>
            <a:off x="7722869" y="2667000"/>
            <a:ext cx="3242311" cy="2190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>
              <a:defRPr sz="1400"/>
            </a:pPr>
            <a:r>
              <a:t>• Alma · G1 · visual and language support</a:t>
            </a:r>
          </a:p>
          <a:p>
            <a:pPr>
              <a:defRPr sz="1400"/>
            </a:pPr>
            <a:r>
              <a:t>• Ben · G1 · one-step directions</a:t>
            </a:r>
          </a:p>
          <a:p>
            <a:pPr>
              <a:defRPr sz="1400"/>
            </a:pPr>
            <a:r>
              <a:t>• Diego · G2 · ready for extension</a:t>
            </a:r>
          </a:p>
          <a:p>
            <a:pPr>
              <a:defRPr sz="1400"/>
            </a:pPr>
            <a:r>
              <a:t>• Grouped by current need—not diagnosis</a:t>
            </a:r>
          </a:p>
        </p:txBody>
      </p:sp>
      <p:sp>
        <p:nvSpPr>
          <p:cNvPr id="39" name="label-box-48-532"/>
          <p:cNvSpPr/>
          <p:nvPr/>
        </p:nvSpPr>
        <p:spPr>
          <a:xfrm>
            <a:off x="457200" y="5067300"/>
            <a:ext cx="4191000" cy="323850"/>
          </a:xfrm>
          <a:prstGeom prst="roundRect">
            <a:avLst>
              <a:gd name="adj" fmla="val 23529"/>
            </a:avLst>
          </a:prstGeom>
          <a:solidFill>
            <a:srgbClr val="D0EDFA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0" name="label-48-532"/>
          <p:cNvSpPr txBox="1"/>
          <p:nvPr/>
        </p:nvSpPr>
        <p:spPr>
          <a:xfrm>
            <a:off x="598169" y="5124450"/>
            <a:ext cx="3909061" cy="2343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>
              <a:defRPr b="1" sz="800"/>
            </a:lvl1pPr>
          </a:lstStyle>
          <a:p>
            <a:pPr/>
            <a:r>
              <a:t>Success = accurate responses with support faded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kicker-3"/>
          <p:cNvSpPr txBox="1"/>
          <p:nvPr/>
        </p:nvSpPr>
        <p:spPr>
          <a:xfrm>
            <a:off x="502919" y="304800"/>
            <a:ext cx="6480811" cy="294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1200">
                <a:solidFill>
                  <a:srgbClr val="3D8DFF"/>
                </a:solidFill>
              </a:defRPr>
            </a:lvl1pPr>
          </a:lstStyle>
          <a:p>
            <a:pPr/>
            <a:r>
              <a:t>LITERACY + MATHS · SETUP</a:t>
            </a:r>
          </a:p>
        </p:txBody>
      </p:sp>
      <p:sp>
        <p:nvSpPr>
          <p:cNvPr id="45" name="title-3"/>
          <p:cNvSpPr txBox="1"/>
          <p:nvPr/>
        </p:nvSpPr>
        <p:spPr>
          <a:xfrm>
            <a:off x="502919" y="647700"/>
            <a:ext cx="11186161" cy="624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3000"/>
            </a:lvl1pPr>
          </a:lstStyle>
          <a:p>
            <a:pPr/>
            <a:r>
              <a:t>Set up the table before students arrive</a:t>
            </a:r>
          </a:p>
        </p:txBody>
      </p:sp>
      <p:sp>
        <p:nvSpPr>
          <p:cNvPr id="46" name="title-rule-3"/>
          <p:cNvSpPr/>
          <p:nvPr/>
        </p:nvSpPr>
        <p:spPr>
          <a:xfrm>
            <a:off x="457200" y="1409700"/>
            <a:ext cx="11277600" cy="0"/>
          </a:xfrm>
          <a:prstGeom prst="line">
            <a:avLst/>
          </a:prstGeom>
          <a:ln>
            <a:solidFill>
              <a:srgbClr val="B8BCC4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7" name="footer-3"/>
          <p:cNvSpPr txBox="1"/>
          <p:nvPr/>
        </p:nvSpPr>
        <p:spPr>
          <a:xfrm>
            <a:off x="10504169" y="6419850"/>
            <a:ext cx="1184911" cy="26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r">
              <a:defRPr sz="900">
                <a:solidFill>
                  <a:srgbClr val="5B616B"/>
                </a:solidFill>
              </a:defRPr>
            </a:lvl1pPr>
          </a:lstStyle>
          <a:p>
            <a:pPr/>
            <a:r>
              <a:t>3</a:t>
            </a:r>
          </a:p>
        </p:txBody>
      </p:sp>
      <p:sp>
        <p:nvSpPr>
          <p:cNvPr id="48" name="table"/>
          <p:cNvSpPr/>
          <p:nvPr/>
        </p:nvSpPr>
        <p:spPr>
          <a:xfrm>
            <a:off x="1889125" y="2266950"/>
            <a:ext cx="4953000" cy="2857500"/>
          </a:xfrm>
          <a:prstGeom prst="roundRect">
            <a:avLst>
              <a:gd name="adj" fmla="val 2667"/>
            </a:avLst>
          </a:prstGeom>
          <a:solidFill>
            <a:srgbClr val="EDEDED"/>
          </a:solidFill>
          <a:ln>
            <a:solidFill>
              <a:srgbClr val="B8BCC4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9" name="teacher-seat"/>
          <p:cNvSpPr/>
          <p:nvPr/>
        </p:nvSpPr>
        <p:spPr>
          <a:xfrm>
            <a:off x="3727450" y="5334000"/>
            <a:ext cx="1238250" cy="685800"/>
          </a:xfrm>
          <a:prstGeom prst="ellipse">
            <a:avLst/>
          </a:prstGeom>
          <a:solidFill>
            <a:srgbClr val="3D8DFF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50" name="teacher-label"/>
          <p:cNvSpPr txBox="1"/>
          <p:nvPr/>
        </p:nvSpPr>
        <p:spPr>
          <a:xfrm>
            <a:off x="3916045" y="5524500"/>
            <a:ext cx="861061" cy="26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 defTabSz="859536">
              <a:defRPr b="1" sz="1034">
                <a:solidFill>
                  <a:srgbClr val="FFFFFF"/>
                </a:solidFill>
              </a:defRPr>
            </a:lvl1pPr>
          </a:lstStyle>
          <a:p>
            <a:pPr/>
            <a:r>
              <a:t>TEACHER</a:t>
            </a:r>
          </a:p>
        </p:txBody>
      </p:sp>
      <p:sp>
        <p:nvSpPr>
          <p:cNvPr id="51" name="seat-ALMA"/>
          <p:cNvSpPr/>
          <p:nvPr/>
        </p:nvSpPr>
        <p:spPr>
          <a:xfrm>
            <a:off x="425450" y="2381250"/>
            <a:ext cx="1238250" cy="685800"/>
          </a:xfrm>
          <a:prstGeom prst="ellipse">
            <a:avLst/>
          </a:prstGeom>
          <a:solidFill>
            <a:srgbClr val="6DCBF4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52" name="seat-label-ALMA"/>
          <p:cNvSpPr txBox="1"/>
          <p:nvPr/>
        </p:nvSpPr>
        <p:spPr>
          <a:xfrm>
            <a:off x="614044" y="2590800"/>
            <a:ext cx="861062" cy="2724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>
              <a:defRPr b="1" sz="1000"/>
            </a:lvl1pPr>
          </a:lstStyle>
          <a:p>
            <a:pPr/>
            <a:r>
              <a:t>ALMA</a:t>
            </a:r>
          </a:p>
        </p:txBody>
      </p:sp>
      <p:sp>
        <p:nvSpPr>
          <p:cNvPr id="53" name="seat-BEN"/>
          <p:cNvSpPr/>
          <p:nvPr/>
        </p:nvSpPr>
        <p:spPr>
          <a:xfrm>
            <a:off x="3727450" y="1524000"/>
            <a:ext cx="1238250" cy="685800"/>
          </a:xfrm>
          <a:prstGeom prst="ellipse">
            <a:avLst/>
          </a:prstGeom>
          <a:solidFill>
            <a:srgbClr val="6DCBF4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54" name="seat-label-BEN"/>
          <p:cNvSpPr txBox="1"/>
          <p:nvPr/>
        </p:nvSpPr>
        <p:spPr>
          <a:xfrm>
            <a:off x="3916045" y="1733550"/>
            <a:ext cx="861061" cy="2724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>
              <a:defRPr b="1" sz="1000"/>
            </a:lvl1pPr>
          </a:lstStyle>
          <a:p>
            <a:pPr/>
            <a:r>
              <a:t>BEN</a:t>
            </a:r>
          </a:p>
        </p:txBody>
      </p:sp>
      <p:sp>
        <p:nvSpPr>
          <p:cNvPr id="55" name="seat-DIEGO"/>
          <p:cNvSpPr/>
          <p:nvPr/>
        </p:nvSpPr>
        <p:spPr>
          <a:xfrm>
            <a:off x="7080250" y="2381250"/>
            <a:ext cx="1238250" cy="685800"/>
          </a:xfrm>
          <a:prstGeom prst="ellipse">
            <a:avLst/>
          </a:prstGeom>
          <a:solidFill>
            <a:srgbClr val="6DCBF4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56" name="seat-label-DIEGO"/>
          <p:cNvSpPr txBox="1"/>
          <p:nvPr/>
        </p:nvSpPr>
        <p:spPr>
          <a:xfrm>
            <a:off x="7268844" y="2590800"/>
            <a:ext cx="861061" cy="2724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>
              <a:defRPr b="1" sz="1000"/>
            </a:lvl1pPr>
          </a:lstStyle>
          <a:p>
            <a:pPr/>
            <a:r>
              <a:t>DIEGO</a:t>
            </a:r>
          </a:p>
        </p:txBody>
      </p:sp>
      <p:sp>
        <p:nvSpPr>
          <p:cNvPr id="57" name="agenda-zone"/>
          <p:cNvSpPr/>
          <p:nvPr/>
        </p:nvSpPr>
        <p:spPr>
          <a:xfrm>
            <a:off x="2241550" y="2520950"/>
            <a:ext cx="1428750" cy="495300"/>
          </a:xfrm>
          <a:prstGeom prst="rect">
            <a:avLst/>
          </a:prstGeom>
          <a:solidFill>
            <a:srgbClr val="D0EDFA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58" name="agenda-zone-text"/>
          <p:cNvSpPr txBox="1"/>
          <p:nvPr/>
        </p:nvSpPr>
        <p:spPr>
          <a:xfrm>
            <a:off x="2401570" y="2673350"/>
            <a:ext cx="1108711" cy="495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ctr">
              <a:defRPr b="1" sz="800"/>
            </a:lvl1pPr>
          </a:lstStyle>
          <a:p>
            <a:pPr/>
            <a:r>
              <a:t>VISUAL AGENDA</a:t>
            </a:r>
          </a:p>
        </p:txBody>
      </p:sp>
      <p:sp>
        <p:nvSpPr>
          <p:cNvPr id="59" name="active-zone"/>
          <p:cNvSpPr/>
          <p:nvPr/>
        </p:nvSpPr>
        <p:spPr>
          <a:xfrm>
            <a:off x="4089400" y="2724150"/>
            <a:ext cx="2114550" cy="781050"/>
          </a:xfrm>
          <a:prstGeom prst="rect">
            <a:avLst/>
          </a:prstGeom>
          <a:solidFill>
            <a:srgbClr val="FFFFFF"/>
          </a:solidFill>
          <a:ln>
            <a:solidFill>
              <a:srgbClr val="B8BCC4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0" name="active-zone-text"/>
          <p:cNvSpPr txBox="1"/>
          <p:nvPr/>
        </p:nvSpPr>
        <p:spPr>
          <a:xfrm>
            <a:off x="4287520" y="2876550"/>
            <a:ext cx="1718311" cy="495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 algn="ctr" defTabSz="905255">
              <a:defRPr b="1" sz="891"/>
            </a:pPr>
            <a:r>
              <a:t>ONLY THE ACTIVE</a:t>
            </a:r>
          </a:p>
          <a:p>
            <a:pPr algn="ctr" defTabSz="905255">
              <a:defRPr b="1" sz="891"/>
            </a:pPr>
            <a:r>
              <a:t>MATERIALS ON THE TABLE</a:t>
            </a:r>
          </a:p>
        </p:txBody>
      </p:sp>
      <p:sp>
        <p:nvSpPr>
          <p:cNvPr id="61" name="teacher-data-zone"/>
          <p:cNvSpPr/>
          <p:nvPr/>
        </p:nvSpPr>
        <p:spPr>
          <a:xfrm>
            <a:off x="3146425" y="3905250"/>
            <a:ext cx="2095500" cy="723900"/>
          </a:xfrm>
          <a:prstGeom prst="rect">
            <a:avLst/>
          </a:prstGeom>
          <a:solidFill>
            <a:srgbClr val="BFE8D0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2" name="teacher-data-zone-text"/>
          <p:cNvSpPr txBox="1"/>
          <p:nvPr/>
        </p:nvSpPr>
        <p:spPr>
          <a:xfrm>
            <a:off x="3354070" y="4048125"/>
            <a:ext cx="1680211" cy="4286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 algn="ctr">
              <a:defRPr b="1" sz="900"/>
            </a:pPr>
            <a:r>
              <a:t>clipboard + data strip</a:t>
            </a:r>
          </a:p>
          <a:p>
            <a:pPr algn="ctr">
              <a:defRPr b="1" sz="900"/>
            </a:pPr>
            <a:r>
              <a:t>angled away from students</a:t>
            </a:r>
          </a:p>
        </p:txBody>
      </p:sp>
      <p:sp>
        <p:nvSpPr>
          <p:cNvPr id="63" name="setup-side-title"/>
          <p:cNvSpPr txBox="1"/>
          <p:nvPr/>
        </p:nvSpPr>
        <p:spPr>
          <a:xfrm>
            <a:off x="8522969" y="1905000"/>
            <a:ext cx="2861311" cy="342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50391">
              <a:defRPr b="1" sz="1488"/>
            </a:lvl1pPr>
          </a:lstStyle>
          <a:p>
            <a:pPr/>
            <a:r>
              <a:t>Within reach—not in view</a:t>
            </a:r>
          </a:p>
        </p:txBody>
      </p:sp>
      <p:sp>
        <p:nvSpPr>
          <p:cNvPr id="64" name="setup-side-list"/>
          <p:cNvSpPr txBox="1"/>
          <p:nvPr/>
        </p:nvSpPr>
        <p:spPr>
          <a:xfrm>
            <a:off x="8522969" y="2381250"/>
            <a:ext cx="2766061" cy="24288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>
              <a:defRPr sz="1400"/>
            </a:pPr>
            <a:r>
              <a:t>• literacy card deck</a:t>
            </a:r>
          </a:p>
          <a:p>
            <a:pPr>
              <a:defRPr sz="1400"/>
            </a:pPr>
            <a:r>
              <a:t>• maths tub + manipulatives</a:t>
            </a:r>
          </a:p>
          <a:p>
            <a:pPr>
              <a:defRPr sz="1400"/>
            </a:pPr>
            <a:r>
              <a:t>• quiet known task</a:t>
            </a:r>
          </a:p>
          <a:p>
            <a:pPr>
              <a:defRPr sz="1400"/>
            </a:pPr>
            <a:r>
              <a:t>• AAC/communication supports</a:t>
            </a:r>
          </a:p>
          <a:p>
            <a:pPr>
              <a:defRPr sz="1400"/>
            </a:pPr>
            <a:r>
              <a:t>• timer + finished tray</a:t>
            </a:r>
          </a:p>
        </p:txBody>
      </p:sp>
      <p:sp>
        <p:nvSpPr>
          <p:cNvPr id="65" name="setup-side-note"/>
          <p:cNvSpPr txBox="1"/>
          <p:nvPr/>
        </p:nvSpPr>
        <p:spPr>
          <a:xfrm>
            <a:off x="8522969" y="5067300"/>
            <a:ext cx="2766061" cy="685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sz="1300">
                <a:solidFill>
                  <a:srgbClr val="5B616B"/>
                </a:solidFill>
              </a:defRPr>
            </a:lvl1pPr>
          </a:lstStyle>
          <a:p>
            <a:pPr/>
            <a:r>
              <a:t>Choose one subject per session. Keep the other materials covered.</a:t>
            </a:r>
          </a:p>
        </p:txBody>
      </p:sp>
      <p:pic>
        <p:nvPicPr>
          <p:cNvPr id="66" name="Screenshot 2026-08-24 at 9.12.10 PM.png" descr="Screenshot 2026-08-24 at 9.12.10 PM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556014" y="3033712"/>
            <a:ext cx="799822" cy="7905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kicker-4"/>
          <p:cNvSpPr txBox="1"/>
          <p:nvPr/>
        </p:nvSpPr>
        <p:spPr>
          <a:xfrm>
            <a:off x="502919" y="304800"/>
            <a:ext cx="6480811" cy="294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1200">
                <a:solidFill>
                  <a:srgbClr val="3D8DFF"/>
                </a:solidFill>
              </a:defRPr>
            </a:lvl1pPr>
          </a:lstStyle>
          <a:p>
            <a:pPr/>
            <a:r>
              <a:t>LITERACY + MATHS · LESSON FLOW</a:t>
            </a:r>
          </a:p>
        </p:txBody>
      </p:sp>
      <p:sp>
        <p:nvSpPr>
          <p:cNvPr id="71" name="title-4"/>
          <p:cNvSpPr txBox="1"/>
          <p:nvPr/>
        </p:nvSpPr>
        <p:spPr>
          <a:xfrm>
            <a:off x="502919" y="647700"/>
            <a:ext cx="11186161" cy="624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3000"/>
            </a:lvl1pPr>
          </a:lstStyle>
          <a:p>
            <a:pPr/>
            <a:r>
              <a:t>Fade support to reveal independence</a:t>
            </a:r>
          </a:p>
        </p:txBody>
      </p:sp>
      <p:sp>
        <p:nvSpPr>
          <p:cNvPr id="72" name="title-rule-4"/>
          <p:cNvSpPr/>
          <p:nvPr/>
        </p:nvSpPr>
        <p:spPr>
          <a:xfrm>
            <a:off x="457200" y="1409700"/>
            <a:ext cx="11277600" cy="0"/>
          </a:xfrm>
          <a:prstGeom prst="line">
            <a:avLst/>
          </a:prstGeom>
          <a:ln>
            <a:solidFill>
              <a:srgbClr val="B8BCC4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73" name="footer-4"/>
          <p:cNvSpPr txBox="1"/>
          <p:nvPr/>
        </p:nvSpPr>
        <p:spPr>
          <a:xfrm>
            <a:off x="10504169" y="6419850"/>
            <a:ext cx="1184911" cy="26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r">
              <a:defRPr sz="900">
                <a:solidFill>
                  <a:srgbClr val="5B616B"/>
                </a:solidFill>
              </a:defRPr>
            </a:lvl1pPr>
          </a:lstStyle>
          <a:p>
            <a:pPr/>
            <a:r>
              <a:t>4</a:t>
            </a:r>
          </a:p>
        </p:txBody>
      </p:sp>
      <p:sp>
        <p:nvSpPr>
          <p:cNvPr id="74" name="timeline-line"/>
          <p:cNvSpPr/>
          <p:nvPr/>
        </p:nvSpPr>
        <p:spPr>
          <a:xfrm>
            <a:off x="895350" y="3238500"/>
            <a:ext cx="10363200" cy="0"/>
          </a:xfrm>
          <a:prstGeom prst="line">
            <a:avLst/>
          </a:prstGeom>
          <a:ln w="19050">
            <a:solidFill>
              <a:srgbClr val="000000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75" name="timeline-dot-0"/>
          <p:cNvSpPr/>
          <p:nvPr/>
        </p:nvSpPr>
        <p:spPr>
          <a:xfrm>
            <a:off x="838200" y="3105150"/>
            <a:ext cx="266700" cy="266700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76" name="timeline-time-0"/>
          <p:cNvSpPr txBox="1"/>
          <p:nvPr/>
        </p:nvSpPr>
        <p:spPr>
          <a:xfrm>
            <a:off x="845819" y="2324100"/>
            <a:ext cx="1146812" cy="2978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59536">
              <a:defRPr b="1" sz="1128">
                <a:solidFill>
                  <a:srgbClr val="3D8DFF"/>
                </a:solidFill>
              </a:defRPr>
            </a:lvl1pPr>
          </a:lstStyle>
          <a:p>
            <a:pPr/>
            <a:r>
              <a:t>0-2 min</a:t>
            </a:r>
          </a:p>
        </p:txBody>
      </p:sp>
      <p:sp>
        <p:nvSpPr>
          <p:cNvPr id="77" name="timeline-label-0"/>
          <p:cNvSpPr txBox="1"/>
          <p:nvPr/>
        </p:nvSpPr>
        <p:spPr>
          <a:xfrm>
            <a:off x="845819" y="2724150"/>
            <a:ext cx="1432562" cy="2724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b="1" sz="1000"/>
            </a:lvl1pPr>
          </a:lstStyle>
          <a:p>
            <a:pPr/>
            <a:r>
              <a:t>CHECK IN</a:t>
            </a:r>
          </a:p>
        </p:txBody>
      </p:sp>
      <p:sp>
        <p:nvSpPr>
          <p:cNvPr id="78" name="timeline-desc-0"/>
          <p:cNvSpPr txBox="1"/>
          <p:nvPr/>
        </p:nvSpPr>
        <p:spPr>
          <a:xfrm>
            <a:off x="845819" y="3638550"/>
            <a:ext cx="1375412" cy="666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sz="1200"/>
            </a:lvl1pPr>
          </a:lstStyle>
          <a:p>
            <a:pPr/>
            <a:r>
              <a:t>ready · move · help</a:t>
            </a:r>
          </a:p>
        </p:txBody>
      </p:sp>
      <p:sp>
        <p:nvSpPr>
          <p:cNvPr id="79" name="timeline-dot-1"/>
          <p:cNvSpPr/>
          <p:nvPr/>
        </p:nvSpPr>
        <p:spPr>
          <a:xfrm>
            <a:off x="2609850" y="3105150"/>
            <a:ext cx="266700" cy="266700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80" name="timeline-time-1"/>
          <p:cNvSpPr txBox="1"/>
          <p:nvPr/>
        </p:nvSpPr>
        <p:spPr>
          <a:xfrm>
            <a:off x="2617470" y="2324100"/>
            <a:ext cx="1146811" cy="2978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59536">
              <a:defRPr b="1" sz="1128">
                <a:solidFill>
                  <a:srgbClr val="3D8DFF"/>
                </a:solidFill>
              </a:defRPr>
            </a:lvl1pPr>
          </a:lstStyle>
          <a:p>
            <a:pPr/>
            <a:r>
              <a:t>2-6 min</a:t>
            </a:r>
          </a:p>
        </p:txBody>
      </p:sp>
      <p:sp>
        <p:nvSpPr>
          <p:cNvPr id="81" name="timeline-label-1"/>
          <p:cNvSpPr txBox="1"/>
          <p:nvPr/>
        </p:nvSpPr>
        <p:spPr>
          <a:xfrm>
            <a:off x="2617470" y="2724150"/>
            <a:ext cx="1432561" cy="2724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b="1" sz="1000"/>
            </a:lvl1pPr>
          </a:lstStyle>
          <a:p>
            <a:pPr/>
            <a:r>
              <a:t>REVIEW</a:t>
            </a:r>
          </a:p>
        </p:txBody>
      </p:sp>
      <p:sp>
        <p:nvSpPr>
          <p:cNvPr id="82" name="timeline-desc-1"/>
          <p:cNvSpPr txBox="1"/>
          <p:nvPr/>
        </p:nvSpPr>
        <p:spPr>
          <a:xfrm>
            <a:off x="2617470" y="3638550"/>
            <a:ext cx="1375411" cy="666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sz="1200"/>
            </a:lvl1pPr>
          </a:lstStyle>
          <a:p>
            <a:pPr/>
            <a:r>
              <a:t>known reading or number skill</a:t>
            </a:r>
          </a:p>
        </p:txBody>
      </p:sp>
      <p:sp>
        <p:nvSpPr>
          <p:cNvPr id="83" name="timeline-dot-2"/>
          <p:cNvSpPr/>
          <p:nvPr/>
        </p:nvSpPr>
        <p:spPr>
          <a:xfrm>
            <a:off x="4381500" y="3105150"/>
            <a:ext cx="266700" cy="266700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84" name="timeline-time-2"/>
          <p:cNvSpPr txBox="1"/>
          <p:nvPr/>
        </p:nvSpPr>
        <p:spPr>
          <a:xfrm>
            <a:off x="4389120" y="2324100"/>
            <a:ext cx="1146811" cy="2978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59536">
              <a:defRPr b="1" sz="1128">
                <a:solidFill>
                  <a:srgbClr val="3D8DFF"/>
                </a:solidFill>
              </a:defRPr>
            </a:lvl1pPr>
          </a:lstStyle>
          <a:p>
            <a:pPr/>
            <a:r>
              <a:t>6-13 min</a:t>
            </a:r>
          </a:p>
        </p:txBody>
      </p:sp>
      <p:sp>
        <p:nvSpPr>
          <p:cNvPr id="85" name="timeline-label-2"/>
          <p:cNvSpPr txBox="1"/>
          <p:nvPr/>
        </p:nvSpPr>
        <p:spPr>
          <a:xfrm>
            <a:off x="4389120" y="2724150"/>
            <a:ext cx="1432561" cy="2724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b="1" sz="1000"/>
            </a:lvl1pPr>
          </a:lstStyle>
          <a:p>
            <a:pPr/>
            <a:r>
              <a:t>TEACH</a:t>
            </a:r>
          </a:p>
        </p:txBody>
      </p:sp>
      <p:sp>
        <p:nvSpPr>
          <p:cNvPr id="86" name="timeline-desc-2"/>
          <p:cNvSpPr txBox="1"/>
          <p:nvPr/>
        </p:nvSpPr>
        <p:spPr>
          <a:xfrm>
            <a:off x="4389120" y="3638550"/>
            <a:ext cx="1375411" cy="666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sz="1200"/>
            </a:lvl1pPr>
          </a:lstStyle>
          <a:p>
            <a:pPr/>
            <a:r>
              <a:t>I do → we do</a:t>
            </a:r>
          </a:p>
        </p:txBody>
      </p:sp>
      <p:sp>
        <p:nvSpPr>
          <p:cNvPr id="87" name="timeline-dot-3"/>
          <p:cNvSpPr/>
          <p:nvPr/>
        </p:nvSpPr>
        <p:spPr>
          <a:xfrm>
            <a:off x="6153150" y="3105150"/>
            <a:ext cx="266700" cy="266700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88" name="timeline-time-3"/>
          <p:cNvSpPr txBox="1"/>
          <p:nvPr/>
        </p:nvSpPr>
        <p:spPr>
          <a:xfrm>
            <a:off x="6160770" y="2324100"/>
            <a:ext cx="1146811" cy="2978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59536">
              <a:defRPr b="1" sz="1128">
                <a:solidFill>
                  <a:srgbClr val="3D8DFF"/>
                </a:solidFill>
              </a:defRPr>
            </a:lvl1pPr>
          </a:lstStyle>
          <a:p>
            <a:pPr/>
            <a:r>
              <a:t>13-22 min</a:t>
            </a:r>
          </a:p>
        </p:txBody>
      </p:sp>
      <p:sp>
        <p:nvSpPr>
          <p:cNvPr id="89" name="timeline-label-3"/>
          <p:cNvSpPr txBox="1"/>
          <p:nvPr/>
        </p:nvSpPr>
        <p:spPr>
          <a:xfrm>
            <a:off x="6160770" y="2724150"/>
            <a:ext cx="1432561" cy="2724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b="1" sz="1000"/>
            </a:lvl1pPr>
          </a:lstStyle>
          <a:p>
            <a:pPr/>
            <a:r>
              <a:t>GUIDED</a:t>
            </a:r>
          </a:p>
        </p:txBody>
      </p:sp>
      <p:sp>
        <p:nvSpPr>
          <p:cNvPr id="90" name="timeline-desc-3"/>
          <p:cNvSpPr txBox="1"/>
          <p:nvPr/>
        </p:nvSpPr>
        <p:spPr>
          <a:xfrm>
            <a:off x="6160770" y="3638550"/>
            <a:ext cx="1375411" cy="666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sz="1200"/>
            </a:lvl1pPr>
          </a:lstStyle>
          <a:p>
            <a:pPr/>
            <a:r>
              <a:t>say · make · read/solve</a:t>
            </a:r>
          </a:p>
        </p:txBody>
      </p:sp>
      <p:sp>
        <p:nvSpPr>
          <p:cNvPr id="91" name="timeline-dot-4"/>
          <p:cNvSpPr/>
          <p:nvPr/>
        </p:nvSpPr>
        <p:spPr>
          <a:xfrm>
            <a:off x="7924800" y="3105150"/>
            <a:ext cx="266700" cy="266700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92" name="timeline-time-4"/>
          <p:cNvSpPr txBox="1"/>
          <p:nvPr/>
        </p:nvSpPr>
        <p:spPr>
          <a:xfrm>
            <a:off x="7932419" y="2324100"/>
            <a:ext cx="1146811" cy="2978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59536">
              <a:defRPr b="1" sz="1128">
                <a:solidFill>
                  <a:srgbClr val="3D8DFF"/>
                </a:solidFill>
              </a:defRPr>
            </a:lvl1pPr>
          </a:lstStyle>
          <a:p>
            <a:pPr/>
            <a:r>
              <a:t>22-27 min</a:t>
            </a:r>
          </a:p>
        </p:txBody>
      </p:sp>
      <p:sp>
        <p:nvSpPr>
          <p:cNvPr id="93" name="timeline-label-4"/>
          <p:cNvSpPr txBox="1"/>
          <p:nvPr/>
        </p:nvSpPr>
        <p:spPr>
          <a:xfrm>
            <a:off x="7932419" y="2724150"/>
            <a:ext cx="1432561" cy="2724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b="1" sz="1000"/>
            </a:lvl1pPr>
          </a:lstStyle>
          <a:p>
            <a:pPr/>
            <a:r>
              <a:t>INDEPENDENT</a:t>
            </a:r>
          </a:p>
        </p:txBody>
      </p:sp>
      <p:sp>
        <p:nvSpPr>
          <p:cNvPr id="94" name="timeline-desc-4"/>
          <p:cNvSpPr txBox="1"/>
          <p:nvPr/>
        </p:nvSpPr>
        <p:spPr>
          <a:xfrm>
            <a:off x="7932419" y="3638550"/>
            <a:ext cx="1375411" cy="666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sz="1200"/>
            </a:lvl1pPr>
          </a:lstStyle>
          <a:p>
            <a:pPr/>
            <a:r>
              <a:t>five new items</a:t>
            </a:r>
          </a:p>
        </p:txBody>
      </p:sp>
      <p:sp>
        <p:nvSpPr>
          <p:cNvPr id="95" name="timeline-dot-5"/>
          <p:cNvSpPr/>
          <p:nvPr/>
        </p:nvSpPr>
        <p:spPr>
          <a:xfrm>
            <a:off x="9696450" y="3105150"/>
            <a:ext cx="266700" cy="266700"/>
          </a:xfrm>
          <a:prstGeom prst="ellipse">
            <a:avLst/>
          </a:prstGeom>
          <a:solidFill>
            <a:srgbClr val="3D8DFF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96" name="timeline-time-5"/>
          <p:cNvSpPr txBox="1"/>
          <p:nvPr/>
        </p:nvSpPr>
        <p:spPr>
          <a:xfrm>
            <a:off x="9704069" y="2324100"/>
            <a:ext cx="1146811" cy="2978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59536">
              <a:defRPr b="1" sz="1128">
                <a:solidFill>
                  <a:srgbClr val="3D8DFF"/>
                </a:solidFill>
              </a:defRPr>
            </a:lvl1pPr>
          </a:lstStyle>
          <a:p>
            <a:pPr/>
            <a:r>
              <a:t>27-30 min</a:t>
            </a:r>
          </a:p>
        </p:txBody>
      </p:sp>
      <p:sp>
        <p:nvSpPr>
          <p:cNvPr id="97" name="timeline-label-5"/>
          <p:cNvSpPr txBox="1"/>
          <p:nvPr/>
        </p:nvSpPr>
        <p:spPr>
          <a:xfrm>
            <a:off x="9704069" y="2724150"/>
            <a:ext cx="1432561" cy="2724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b="1" sz="1000"/>
            </a:lvl1pPr>
          </a:lstStyle>
          <a:p>
            <a:pPr/>
            <a:r>
              <a:t>EXIT PROBE</a:t>
            </a:r>
          </a:p>
        </p:txBody>
      </p:sp>
      <p:sp>
        <p:nvSpPr>
          <p:cNvPr id="98" name="timeline-desc-5"/>
          <p:cNvSpPr txBox="1"/>
          <p:nvPr/>
        </p:nvSpPr>
        <p:spPr>
          <a:xfrm>
            <a:off x="9704069" y="3638550"/>
            <a:ext cx="1375411" cy="666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sz="1200"/>
            </a:lvl1pPr>
          </a:lstStyle>
          <a:p>
            <a:pPr/>
            <a:r>
              <a:t>score · decide next step</a:t>
            </a:r>
          </a:p>
        </p:txBody>
      </p:sp>
      <p:sp>
        <p:nvSpPr>
          <p:cNvPr id="99" name="timeline-principle"/>
          <p:cNvSpPr/>
          <p:nvPr/>
        </p:nvSpPr>
        <p:spPr>
          <a:xfrm>
            <a:off x="457200" y="5010150"/>
            <a:ext cx="11277600" cy="876300"/>
          </a:xfrm>
          <a:prstGeom prst="rect">
            <a:avLst/>
          </a:prstGeom>
          <a:solidFill>
            <a:srgbClr val="D0EDFA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00" name="timeline-principle-text"/>
          <p:cNvSpPr txBox="1"/>
          <p:nvPr/>
        </p:nvSpPr>
        <p:spPr>
          <a:xfrm>
            <a:off x="769619" y="5219700"/>
            <a:ext cx="10652761" cy="419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 defTabSz="886968">
              <a:defRPr b="1" sz="1843"/>
            </a:lvl1pPr>
          </a:lstStyle>
          <a:p>
            <a:pPr/>
            <a:r>
              <a:t>High support early → deliberately faded support → clean independent measure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kicker-2"/>
          <p:cNvSpPr txBox="1"/>
          <p:nvPr/>
        </p:nvSpPr>
        <p:spPr>
          <a:xfrm>
            <a:off x="502919" y="304800"/>
            <a:ext cx="6480811" cy="294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1200">
                <a:solidFill>
                  <a:srgbClr val="3D8DFF"/>
                </a:solidFill>
              </a:defRPr>
            </a:lvl1pPr>
          </a:lstStyle>
          <a:p>
            <a:pPr/>
            <a:r>
              <a:t>LITERACY · TARGET</a:t>
            </a:r>
          </a:p>
        </p:txBody>
      </p:sp>
      <p:sp>
        <p:nvSpPr>
          <p:cNvPr id="105" name="title-2"/>
          <p:cNvSpPr txBox="1"/>
          <p:nvPr/>
        </p:nvSpPr>
        <p:spPr>
          <a:xfrm>
            <a:off x="502919" y="647700"/>
            <a:ext cx="11186161" cy="624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3000"/>
            </a:lvl1pPr>
          </a:lstStyle>
          <a:p>
            <a:pPr/>
            <a:r>
              <a:t>Literacy target: blend and read CVC words</a:t>
            </a:r>
          </a:p>
        </p:txBody>
      </p:sp>
      <p:sp>
        <p:nvSpPr>
          <p:cNvPr id="106" name="title-rule-2"/>
          <p:cNvSpPr/>
          <p:nvPr/>
        </p:nvSpPr>
        <p:spPr>
          <a:xfrm>
            <a:off x="457200" y="1409700"/>
            <a:ext cx="11277600" cy="0"/>
          </a:xfrm>
          <a:prstGeom prst="line">
            <a:avLst/>
          </a:prstGeom>
          <a:ln>
            <a:solidFill>
              <a:srgbClr val="B8BCC4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07" name="footer-2"/>
          <p:cNvSpPr txBox="1"/>
          <p:nvPr/>
        </p:nvSpPr>
        <p:spPr>
          <a:xfrm>
            <a:off x="10504169" y="6419850"/>
            <a:ext cx="1184911" cy="26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r">
              <a:defRPr sz="900">
                <a:solidFill>
                  <a:srgbClr val="5B616B"/>
                </a:solidFill>
              </a:defRPr>
            </a:lvl1pPr>
          </a:lstStyle>
          <a:p>
            <a:pPr/>
            <a:r>
              <a:t>5</a:t>
            </a:r>
          </a:p>
        </p:txBody>
      </p:sp>
      <p:sp>
        <p:nvSpPr>
          <p:cNvPr id="108" name="scenario-big"/>
          <p:cNvSpPr txBox="1"/>
          <p:nvPr/>
        </p:nvSpPr>
        <p:spPr>
          <a:xfrm>
            <a:off x="502919" y="1809750"/>
            <a:ext cx="6385561" cy="1123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>
              <a:defRPr b="1" sz="2700"/>
            </a:pPr>
            <a:r>
              <a:t>Students will read</a:t>
            </a:r>
          </a:p>
          <a:p>
            <a:pPr>
              <a:defRPr b="1" sz="2700"/>
            </a:pPr>
            <a:r>
              <a:t>map · sit · fog · hen · cup</a:t>
            </a:r>
          </a:p>
        </p:txBody>
      </p:sp>
      <p:sp>
        <p:nvSpPr>
          <p:cNvPr id="109" name="scenario-context"/>
          <p:cNvSpPr txBox="1"/>
          <p:nvPr/>
        </p:nvSpPr>
        <p:spPr>
          <a:xfrm>
            <a:off x="502919" y="3257550"/>
            <a:ext cx="6099811" cy="1257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sz="1600"/>
            </a:lvl1pPr>
          </a:lstStyle>
          <a:p>
            <a:pPr/>
            <a:r>
              <a:t>Target the blending process, not memorization. Students say each sound, sweep through the word, then read it as a whole word.</a:t>
            </a:r>
          </a:p>
        </p:txBody>
      </p:sp>
      <p:sp>
        <p:nvSpPr>
          <p:cNvPr id="110" name="scenario-panel"/>
          <p:cNvSpPr/>
          <p:nvPr/>
        </p:nvSpPr>
        <p:spPr>
          <a:xfrm>
            <a:off x="7372350" y="1790700"/>
            <a:ext cx="4095750" cy="3638550"/>
          </a:xfrm>
          <a:prstGeom prst="rect">
            <a:avLst/>
          </a:prstGeom>
          <a:solidFill>
            <a:srgbClr val="EDEDED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1" name="scenario-panel-title"/>
          <p:cNvSpPr txBox="1"/>
          <p:nvPr/>
        </p:nvSpPr>
        <p:spPr>
          <a:xfrm>
            <a:off x="7722869" y="2076450"/>
            <a:ext cx="3242311" cy="361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22959">
              <a:defRPr b="1" sz="1529"/>
            </a:lvl1pPr>
          </a:lstStyle>
          <a:p>
            <a:pPr/>
            <a:r>
              <a:t>Prepare</a:t>
            </a:r>
          </a:p>
        </p:txBody>
      </p:sp>
      <p:sp>
        <p:nvSpPr>
          <p:cNvPr id="112" name="scenario-list"/>
          <p:cNvSpPr txBox="1"/>
          <p:nvPr/>
        </p:nvSpPr>
        <p:spPr>
          <a:xfrm>
            <a:off x="7722869" y="2667000"/>
            <a:ext cx="3242311" cy="2190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>
              <a:defRPr sz="1400"/>
            </a:pPr>
            <a:r>
              <a:t>• sound cards</a:t>
            </a:r>
          </a:p>
          <a:p>
            <a:pPr>
              <a:defRPr sz="1400"/>
            </a:pPr>
            <a:r>
              <a:t>• magnetic letters</a:t>
            </a:r>
          </a:p>
          <a:p>
            <a:pPr>
              <a:defRPr sz="1400"/>
            </a:pPr>
            <a:r>
              <a:t>• continuous-blending strip</a:t>
            </a:r>
          </a:p>
          <a:p>
            <a:pPr>
              <a:defRPr sz="1400"/>
            </a:pPr>
            <a:r>
              <a:t>• word/picture cards</a:t>
            </a:r>
          </a:p>
          <a:p>
            <a:pPr>
              <a:defRPr sz="1400"/>
            </a:pPr>
            <a:r>
              <a:t>• five-word exit probe</a:t>
            </a:r>
          </a:p>
        </p:txBody>
      </p:sp>
      <p:sp>
        <p:nvSpPr>
          <p:cNvPr id="113" name="label-box-48-532"/>
          <p:cNvSpPr/>
          <p:nvPr/>
        </p:nvSpPr>
        <p:spPr>
          <a:xfrm>
            <a:off x="457200" y="5067300"/>
            <a:ext cx="4191000" cy="323850"/>
          </a:xfrm>
          <a:prstGeom prst="roundRect">
            <a:avLst>
              <a:gd name="adj" fmla="val 23529"/>
            </a:avLst>
          </a:prstGeom>
          <a:solidFill>
            <a:srgbClr val="D0EDFA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4" name="label-48-532"/>
          <p:cNvSpPr txBox="1"/>
          <p:nvPr/>
        </p:nvSpPr>
        <p:spPr>
          <a:xfrm>
            <a:off x="598169" y="5124450"/>
            <a:ext cx="3909061" cy="2343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>
              <a:defRPr b="1" sz="800"/>
            </a:lvl1pPr>
          </a:lstStyle>
          <a:p>
            <a:pPr/>
            <a:r>
              <a:t>Measure: unfamiliar CVC words read independently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kicker-5"/>
          <p:cNvSpPr txBox="1"/>
          <p:nvPr/>
        </p:nvSpPr>
        <p:spPr>
          <a:xfrm>
            <a:off x="502919" y="304800"/>
            <a:ext cx="6480811" cy="294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1200">
                <a:solidFill>
                  <a:srgbClr val="3D8DFF"/>
                </a:solidFill>
              </a:defRPr>
            </a:lvl1pPr>
          </a:lstStyle>
          <a:p>
            <a:pPr/>
            <a:r>
              <a:t>LITERACY · REVIEW</a:t>
            </a:r>
          </a:p>
        </p:txBody>
      </p:sp>
      <p:sp>
        <p:nvSpPr>
          <p:cNvPr id="119" name="title-5"/>
          <p:cNvSpPr txBox="1"/>
          <p:nvPr/>
        </p:nvSpPr>
        <p:spPr>
          <a:xfrm>
            <a:off x="502919" y="647700"/>
            <a:ext cx="11186161" cy="624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3000"/>
            </a:lvl1pPr>
          </a:lstStyle>
          <a:p>
            <a:pPr/>
            <a:r>
              <a:t>Settle students and retrieve known sounds</a:t>
            </a:r>
          </a:p>
        </p:txBody>
      </p:sp>
      <p:sp>
        <p:nvSpPr>
          <p:cNvPr id="120" name="title-rule-5"/>
          <p:cNvSpPr/>
          <p:nvPr/>
        </p:nvSpPr>
        <p:spPr>
          <a:xfrm>
            <a:off x="457200" y="1409700"/>
            <a:ext cx="11277600" cy="0"/>
          </a:xfrm>
          <a:prstGeom prst="line">
            <a:avLst/>
          </a:prstGeom>
          <a:ln>
            <a:solidFill>
              <a:srgbClr val="B8BCC4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21" name="footer-5"/>
          <p:cNvSpPr txBox="1"/>
          <p:nvPr/>
        </p:nvSpPr>
        <p:spPr>
          <a:xfrm>
            <a:off x="10504169" y="6419850"/>
            <a:ext cx="1184911" cy="26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r">
              <a:defRPr sz="900">
                <a:solidFill>
                  <a:srgbClr val="5B616B"/>
                </a:solidFill>
              </a:defRPr>
            </a:lvl1pPr>
          </a:lstStyle>
          <a:p>
            <a:pPr/>
            <a:r>
              <a:t>6</a:t>
            </a:r>
          </a:p>
        </p:txBody>
      </p:sp>
      <p:sp>
        <p:nvSpPr>
          <p:cNvPr id="122" name="phase-left-head"/>
          <p:cNvSpPr txBox="1"/>
          <p:nvPr/>
        </p:nvSpPr>
        <p:spPr>
          <a:xfrm>
            <a:off x="502919" y="1790700"/>
            <a:ext cx="4909186" cy="342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905255">
              <a:defRPr b="1" sz="1485"/>
            </a:lvl1pPr>
          </a:lstStyle>
          <a:p>
            <a:pPr/>
            <a:r>
              <a:t>0:00-2:00 · regulation check</a:t>
            </a:r>
          </a:p>
        </p:txBody>
      </p:sp>
      <p:sp>
        <p:nvSpPr>
          <p:cNvPr id="123" name="phase-left-script-label"/>
          <p:cNvSpPr txBox="1"/>
          <p:nvPr/>
        </p:nvSpPr>
        <p:spPr>
          <a:xfrm>
            <a:off x="502919" y="2381250"/>
            <a:ext cx="1051562" cy="228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68680">
              <a:defRPr b="1" sz="855">
                <a:solidFill>
                  <a:srgbClr val="3D8DFF"/>
                </a:solidFill>
              </a:defRPr>
            </a:lvl1pPr>
          </a:lstStyle>
          <a:p>
            <a:pPr/>
            <a:r>
              <a:t>YOU SAY</a:t>
            </a:r>
          </a:p>
        </p:txBody>
      </p:sp>
      <p:sp>
        <p:nvSpPr>
          <p:cNvPr id="124" name="phase-left-script"/>
          <p:cNvSpPr txBox="1"/>
          <p:nvPr/>
        </p:nvSpPr>
        <p:spPr>
          <a:xfrm>
            <a:off x="502919" y="2724150"/>
            <a:ext cx="4909186" cy="1123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b="1"/>
            </a:lvl1pPr>
          </a:lstStyle>
          <a:p>
            <a:pPr/>
            <a:r>
              <a:t>“First sounds, then words, and finally a quick read. Are you ready, do you need movement, or do you need help?”</a:t>
            </a:r>
          </a:p>
        </p:txBody>
      </p:sp>
      <p:sp>
        <p:nvSpPr>
          <p:cNvPr id="125" name="phase-left-actions"/>
          <p:cNvSpPr txBox="1"/>
          <p:nvPr/>
        </p:nvSpPr>
        <p:spPr>
          <a:xfrm>
            <a:off x="502919" y="4171950"/>
            <a:ext cx="4909186" cy="1428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>
              <a:defRPr sz="1400"/>
            </a:pPr>
            <a:r>
              <a:t>• Student points to one choice</a:t>
            </a:r>
          </a:p>
          <a:p>
            <a:pPr>
              <a:defRPr sz="1400"/>
            </a:pPr>
            <a:r>
              <a:t>• 30-second strategy if needed</a:t>
            </a:r>
          </a:p>
          <a:p>
            <a:pPr>
              <a:defRPr sz="1400"/>
            </a:pPr>
            <a:r>
              <a:t>• Student names the first agenda item</a:t>
            </a:r>
          </a:p>
        </p:txBody>
      </p:sp>
      <p:sp>
        <p:nvSpPr>
          <p:cNvPr id="126" name="phase-divider"/>
          <p:cNvSpPr/>
          <p:nvPr/>
        </p:nvSpPr>
        <p:spPr>
          <a:xfrm flipH="1">
            <a:off x="5924550" y="1771650"/>
            <a:ext cx="1" cy="4095750"/>
          </a:xfrm>
          <a:prstGeom prst="line">
            <a:avLst/>
          </a:prstGeom>
          <a:ln w="19050">
            <a:solidFill>
              <a:srgbClr val="B8BCC4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27" name="phase-right-head"/>
          <p:cNvSpPr txBox="1"/>
          <p:nvPr/>
        </p:nvSpPr>
        <p:spPr>
          <a:xfrm>
            <a:off x="6427470" y="1790700"/>
            <a:ext cx="4909185" cy="342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905255">
              <a:defRPr b="1" sz="1485"/>
            </a:lvl1pPr>
          </a:lstStyle>
          <a:p>
            <a:pPr/>
            <a:r>
              <a:t>2:00-6:00 · rapid review</a:t>
            </a:r>
          </a:p>
        </p:txBody>
      </p:sp>
      <p:sp>
        <p:nvSpPr>
          <p:cNvPr id="128" name="counter-m"/>
          <p:cNvSpPr/>
          <p:nvPr/>
        </p:nvSpPr>
        <p:spPr>
          <a:xfrm>
            <a:off x="6762750" y="2667000"/>
            <a:ext cx="819150" cy="819150"/>
          </a:xfrm>
          <a:prstGeom prst="ellipse">
            <a:avLst/>
          </a:prstGeom>
          <a:solidFill>
            <a:srgbClr val="6DCBF4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29" name="counter-m-text"/>
          <p:cNvSpPr txBox="1"/>
          <p:nvPr/>
        </p:nvSpPr>
        <p:spPr>
          <a:xfrm>
            <a:off x="6951344" y="2895600"/>
            <a:ext cx="441961" cy="3359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>
              <a:defRPr b="1" sz="1400"/>
            </a:lvl1pPr>
          </a:lstStyle>
          <a:p>
            <a:pPr/>
            <a:r>
              <a:t>/m/</a:t>
            </a:r>
          </a:p>
        </p:txBody>
      </p:sp>
      <p:sp>
        <p:nvSpPr>
          <p:cNvPr id="130" name="counter-a"/>
          <p:cNvSpPr/>
          <p:nvPr/>
        </p:nvSpPr>
        <p:spPr>
          <a:xfrm>
            <a:off x="8153400" y="2667000"/>
            <a:ext cx="819150" cy="819150"/>
          </a:xfrm>
          <a:prstGeom prst="ellipse">
            <a:avLst/>
          </a:prstGeom>
          <a:solidFill>
            <a:srgbClr val="D0EDFA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31" name="counter-a-text"/>
          <p:cNvSpPr txBox="1"/>
          <p:nvPr/>
        </p:nvSpPr>
        <p:spPr>
          <a:xfrm>
            <a:off x="8341994" y="2895600"/>
            <a:ext cx="441961" cy="3359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>
              <a:defRPr b="1" sz="1400"/>
            </a:lvl1pPr>
          </a:lstStyle>
          <a:p>
            <a:pPr/>
            <a:r>
              <a:t>/a/</a:t>
            </a:r>
          </a:p>
        </p:txBody>
      </p:sp>
      <p:sp>
        <p:nvSpPr>
          <p:cNvPr id="132" name="counter-arrow"/>
          <p:cNvSpPr/>
          <p:nvPr/>
        </p:nvSpPr>
        <p:spPr>
          <a:xfrm>
            <a:off x="9086850" y="3076575"/>
            <a:ext cx="857250" cy="0"/>
          </a:xfrm>
          <a:prstGeom prst="line">
            <a:avLst/>
          </a:prstGeom>
          <a:ln w="38100">
            <a:solidFill>
              <a:srgbClr val="3D8DF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33" name="counter-result"/>
          <p:cNvSpPr/>
          <p:nvPr/>
        </p:nvSpPr>
        <p:spPr>
          <a:xfrm>
            <a:off x="10096500" y="2667000"/>
            <a:ext cx="952500" cy="819150"/>
          </a:xfrm>
          <a:prstGeom prst="roundRect">
            <a:avLst>
              <a:gd name="adj" fmla="val 9302"/>
            </a:avLst>
          </a:prstGeom>
          <a:solidFill>
            <a:srgbClr val="BFE8D0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34" name="counter-result-text"/>
          <p:cNvSpPr txBox="1"/>
          <p:nvPr/>
        </p:nvSpPr>
        <p:spPr>
          <a:xfrm>
            <a:off x="10285094" y="2895600"/>
            <a:ext cx="575311" cy="3238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 defTabSz="850391">
              <a:defRPr b="1" sz="1395"/>
            </a:lvl1pPr>
          </a:lstStyle>
          <a:p>
            <a:pPr/>
            <a:r>
              <a:t>ma</a:t>
            </a:r>
          </a:p>
        </p:txBody>
      </p:sp>
      <p:sp>
        <p:nvSpPr>
          <p:cNvPr id="135" name="phase-right-script"/>
          <p:cNvSpPr txBox="1"/>
          <p:nvPr/>
        </p:nvSpPr>
        <p:spPr>
          <a:xfrm>
            <a:off x="6427470" y="3886200"/>
            <a:ext cx="4909185" cy="6286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22959">
              <a:defRPr b="1" sz="1529"/>
            </a:lvl1pPr>
          </a:lstStyle>
          <a:p>
            <a:pPr/>
            <a:r>
              <a:t>“Listen: /m/ … /a/. Touch, slide, say: ma. Now add /p/: map.”</a:t>
            </a:r>
          </a:p>
        </p:txBody>
      </p:sp>
      <p:sp>
        <p:nvSpPr>
          <p:cNvPr id="136" name="phase-right-data"/>
          <p:cNvSpPr txBox="1"/>
          <p:nvPr/>
        </p:nvSpPr>
        <p:spPr>
          <a:xfrm>
            <a:off x="6427470" y="4857750"/>
            <a:ext cx="4909185" cy="590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sz="1400"/>
            </a:lvl1pPr>
          </a:lstStyle>
          <a:p>
            <a:pPr/>
            <a:r>
              <a:t>5 quick trials:  + independent   P prompted   − incorrect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kicker-6"/>
          <p:cNvSpPr txBox="1"/>
          <p:nvPr/>
        </p:nvSpPr>
        <p:spPr>
          <a:xfrm>
            <a:off x="502919" y="304800"/>
            <a:ext cx="6480811" cy="294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1200">
                <a:solidFill>
                  <a:srgbClr val="3D8DFF"/>
                </a:solidFill>
              </a:defRPr>
            </a:lvl1pPr>
          </a:lstStyle>
          <a:p>
            <a:pPr/>
            <a:r>
              <a:t>LITERACY · TEACH</a:t>
            </a:r>
          </a:p>
        </p:txBody>
      </p:sp>
      <p:sp>
        <p:nvSpPr>
          <p:cNvPr id="141" name="title-6"/>
          <p:cNvSpPr txBox="1"/>
          <p:nvPr/>
        </p:nvSpPr>
        <p:spPr>
          <a:xfrm>
            <a:off x="502919" y="647700"/>
            <a:ext cx="11186161" cy="624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3000"/>
            </a:lvl1pPr>
          </a:lstStyle>
          <a:p>
            <a:pPr/>
            <a:r>
              <a:t>Model continuous blending without guessing</a:t>
            </a:r>
          </a:p>
        </p:txBody>
      </p:sp>
      <p:sp>
        <p:nvSpPr>
          <p:cNvPr id="142" name="title-rule-6"/>
          <p:cNvSpPr/>
          <p:nvPr/>
        </p:nvSpPr>
        <p:spPr>
          <a:xfrm>
            <a:off x="457200" y="1409700"/>
            <a:ext cx="11277600" cy="0"/>
          </a:xfrm>
          <a:prstGeom prst="line">
            <a:avLst/>
          </a:prstGeom>
          <a:ln>
            <a:solidFill>
              <a:srgbClr val="B8BCC4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43" name="footer-6"/>
          <p:cNvSpPr txBox="1"/>
          <p:nvPr/>
        </p:nvSpPr>
        <p:spPr>
          <a:xfrm>
            <a:off x="10504169" y="6419850"/>
            <a:ext cx="1184911" cy="26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r">
              <a:defRPr sz="900">
                <a:solidFill>
                  <a:srgbClr val="5B616B"/>
                </a:solidFill>
              </a:defRPr>
            </a:lvl1pPr>
          </a:lstStyle>
          <a:p>
            <a:pPr/>
            <a:r>
              <a:t>7</a:t>
            </a:r>
          </a:p>
        </p:txBody>
      </p:sp>
      <p:sp>
        <p:nvSpPr>
          <p:cNvPr id="144" name="teach-band-0"/>
          <p:cNvSpPr/>
          <p:nvPr/>
        </p:nvSpPr>
        <p:spPr>
          <a:xfrm>
            <a:off x="457200" y="1866900"/>
            <a:ext cx="3333750" cy="590550"/>
          </a:xfrm>
          <a:prstGeom prst="rect">
            <a:avLst/>
          </a:prstGeom>
          <a:solidFill>
            <a:srgbClr val="3D8DFF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45" name="teach-band-text-0"/>
          <p:cNvSpPr txBox="1"/>
          <p:nvPr/>
        </p:nvSpPr>
        <p:spPr>
          <a:xfrm>
            <a:off x="674369" y="2038350"/>
            <a:ext cx="1337312" cy="26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59536">
              <a:defRPr b="1" sz="1034">
                <a:solidFill>
                  <a:srgbClr val="FFFFFF"/>
                </a:solidFill>
              </a:defRPr>
            </a:lvl1pPr>
          </a:lstStyle>
          <a:p>
            <a:pPr/>
            <a:r>
              <a:t>I DO</a:t>
            </a:r>
          </a:p>
        </p:txBody>
      </p:sp>
      <p:sp>
        <p:nvSpPr>
          <p:cNvPr id="146" name="teach-band-desc-0"/>
          <p:cNvSpPr txBox="1"/>
          <p:nvPr/>
        </p:nvSpPr>
        <p:spPr>
          <a:xfrm>
            <a:off x="502919" y="2743200"/>
            <a:ext cx="3242312" cy="609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b="1" sz="1600"/>
            </a:lvl1pPr>
          </a:lstStyle>
          <a:p>
            <a:pPr/>
            <a:r>
              <a:t>Model two words</a:t>
            </a:r>
          </a:p>
        </p:txBody>
      </p:sp>
      <p:sp>
        <p:nvSpPr>
          <p:cNvPr id="147" name="teach-band-1"/>
          <p:cNvSpPr/>
          <p:nvPr/>
        </p:nvSpPr>
        <p:spPr>
          <a:xfrm>
            <a:off x="4248150" y="1866900"/>
            <a:ext cx="3333750" cy="590550"/>
          </a:xfrm>
          <a:prstGeom prst="rect">
            <a:avLst/>
          </a:prstGeom>
          <a:solidFill>
            <a:srgbClr val="6DCBF4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48" name="teach-band-text-1"/>
          <p:cNvSpPr txBox="1"/>
          <p:nvPr/>
        </p:nvSpPr>
        <p:spPr>
          <a:xfrm>
            <a:off x="4465320" y="2038350"/>
            <a:ext cx="1337311" cy="26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59536">
              <a:defRPr b="1" sz="1034"/>
            </a:lvl1pPr>
          </a:lstStyle>
          <a:p>
            <a:pPr/>
            <a:r>
              <a:t>WE DO</a:t>
            </a:r>
          </a:p>
        </p:txBody>
      </p:sp>
      <p:sp>
        <p:nvSpPr>
          <p:cNvPr id="149" name="teach-band-desc-1"/>
          <p:cNvSpPr txBox="1"/>
          <p:nvPr/>
        </p:nvSpPr>
        <p:spPr>
          <a:xfrm>
            <a:off x="4293870" y="2743200"/>
            <a:ext cx="3242311" cy="609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b="1" sz="1600"/>
            </a:lvl1pPr>
          </a:lstStyle>
          <a:p>
            <a:pPr/>
            <a:r>
              <a:t>Blend together three times</a:t>
            </a:r>
          </a:p>
        </p:txBody>
      </p:sp>
      <p:sp>
        <p:nvSpPr>
          <p:cNvPr id="150" name="teach-band-2"/>
          <p:cNvSpPr/>
          <p:nvPr/>
        </p:nvSpPr>
        <p:spPr>
          <a:xfrm>
            <a:off x="8039100" y="1866900"/>
            <a:ext cx="3333750" cy="590550"/>
          </a:xfrm>
          <a:prstGeom prst="rect">
            <a:avLst/>
          </a:prstGeom>
          <a:solidFill>
            <a:srgbClr val="BFE8D0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51" name="teach-band-text-2"/>
          <p:cNvSpPr txBox="1"/>
          <p:nvPr/>
        </p:nvSpPr>
        <p:spPr>
          <a:xfrm>
            <a:off x="8256269" y="2038350"/>
            <a:ext cx="1337311" cy="26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59536">
              <a:defRPr b="1" sz="1034"/>
            </a:lvl1pPr>
          </a:lstStyle>
          <a:p>
            <a:pPr/>
            <a:r>
              <a:t>YOU DO</a:t>
            </a:r>
          </a:p>
        </p:txBody>
      </p:sp>
      <p:sp>
        <p:nvSpPr>
          <p:cNvPr id="152" name="teach-band-desc-2"/>
          <p:cNvSpPr txBox="1"/>
          <p:nvPr/>
        </p:nvSpPr>
        <p:spPr>
          <a:xfrm>
            <a:off x="8084819" y="2743200"/>
            <a:ext cx="3242311" cy="609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b="1" sz="1600"/>
            </a:lvl1pPr>
          </a:lstStyle>
          <a:p>
            <a:pPr/>
            <a:r>
              <a:t>Give one individual turn</a:t>
            </a:r>
          </a:p>
        </p:txBody>
      </p:sp>
      <p:sp>
        <p:nvSpPr>
          <p:cNvPr id="153" name="syllable-ma"/>
          <p:cNvSpPr/>
          <p:nvPr/>
        </p:nvSpPr>
        <p:spPr>
          <a:xfrm>
            <a:off x="762000" y="3810000"/>
            <a:ext cx="1571625" cy="990600"/>
          </a:xfrm>
          <a:prstGeom prst="rect">
            <a:avLst/>
          </a:prstGeom>
          <a:solidFill>
            <a:srgbClr val="D0EDFA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54" name="syllable-text-ma"/>
          <p:cNvSpPr txBox="1"/>
          <p:nvPr/>
        </p:nvSpPr>
        <p:spPr>
          <a:xfrm>
            <a:off x="979169" y="4038600"/>
            <a:ext cx="1137287" cy="514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 defTabSz="813816">
              <a:defRPr b="1" sz="2403"/>
            </a:lvl1pPr>
          </a:lstStyle>
          <a:p>
            <a:pPr/>
            <a:r>
              <a:t>map</a:t>
            </a:r>
          </a:p>
        </p:txBody>
      </p:sp>
      <p:sp>
        <p:nvSpPr>
          <p:cNvPr id="155" name="syllable-me"/>
          <p:cNvSpPr/>
          <p:nvPr/>
        </p:nvSpPr>
        <p:spPr>
          <a:xfrm>
            <a:off x="2857500" y="3810000"/>
            <a:ext cx="1571625" cy="990600"/>
          </a:xfrm>
          <a:prstGeom prst="rect">
            <a:avLst/>
          </a:prstGeom>
          <a:solidFill>
            <a:srgbClr val="EDEDED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56" name="syllable-text-me"/>
          <p:cNvSpPr txBox="1"/>
          <p:nvPr/>
        </p:nvSpPr>
        <p:spPr>
          <a:xfrm>
            <a:off x="3074670" y="4038600"/>
            <a:ext cx="1137286" cy="514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 defTabSz="813816">
              <a:defRPr b="1" sz="2403"/>
            </a:lvl1pPr>
          </a:lstStyle>
          <a:p>
            <a:pPr/>
            <a:r>
              <a:t>sit</a:t>
            </a:r>
          </a:p>
        </p:txBody>
      </p:sp>
      <p:sp>
        <p:nvSpPr>
          <p:cNvPr id="157" name="syllable-mi"/>
          <p:cNvSpPr/>
          <p:nvPr/>
        </p:nvSpPr>
        <p:spPr>
          <a:xfrm>
            <a:off x="4953000" y="3810000"/>
            <a:ext cx="1571625" cy="990600"/>
          </a:xfrm>
          <a:prstGeom prst="rect">
            <a:avLst/>
          </a:prstGeom>
          <a:solidFill>
            <a:srgbClr val="EDEDED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58" name="syllable-text-mi"/>
          <p:cNvSpPr txBox="1"/>
          <p:nvPr/>
        </p:nvSpPr>
        <p:spPr>
          <a:xfrm>
            <a:off x="5170170" y="4038600"/>
            <a:ext cx="1137286" cy="514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 defTabSz="813816">
              <a:defRPr b="1" sz="2403"/>
            </a:lvl1pPr>
          </a:lstStyle>
          <a:p>
            <a:pPr/>
            <a:r>
              <a:t>fog</a:t>
            </a:r>
          </a:p>
        </p:txBody>
      </p:sp>
      <p:sp>
        <p:nvSpPr>
          <p:cNvPr id="159" name="syllable-mo"/>
          <p:cNvSpPr/>
          <p:nvPr/>
        </p:nvSpPr>
        <p:spPr>
          <a:xfrm>
            <a:off x="7048500" y="3810000"/>
            <a:ext cx="1571625" cy="990600"/>
          </a:xfrm>
          <a:prstGeom prst="rect">
            <a:avLst/>
          </a:prstGeom>
          <a:solidFill>
            <a:srgbClr val="EDEDED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60" name="syllable-text-mo"/>
          <p:cNvSpPr txBox="1"/>
          <p:nvPr/>
        </p:nvSpPr>
        <p:spPr>
          <a:xfrm>
            <a:off x="7265669" y="4038600"/>
            <a:ext cx="1137286" cy="514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 defTabSz="813816">
              <a:defRPr b="1" sz="2403"/>
            </a:lvl1pPr>
          </a:lstStyle>
          <a:p>
            <a:pPr/>
            <a:r>
              <a:t>hen</a:t>
            </a:r>
          </a:p>
        </p:txBody>
      </p:sp>
      <p:sp>
        <p:nvSpPr>
          <p:cNvPr id="161" name="syllable-mu"/>
          <p:cNvSpPr/>
          <p:nvPr/>
        </p:nvSpPr>
        <p:spPr>
          <a:xfrm>
            <a:off x="9144000" y="3810000"/>
            <a:ext cx="1571625" cy="990600"/>
          </a:xfrm>
          <a:prstGeom prst="rect">
            <a:avLst/>
          </a:prstGeom>
          <a:solidFill>
            <a:srgbClr val="EDEDED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62" name="syllable-text-mu"/>
          <p:cNvSpPr txBox="1"/>
          <p:nvPr/>
        </p:nvSpPr>
        <p:spPr>
          <a:xfrm>
            <a:off x="9361169" y="4038600"/>
            <a:ext cx="1137286" cy="514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 defTabSz="813816">
              <a:defRPr b="1" sz="2403"/>
            </a:lvl1pPr>
          </a:lstStyle>
          <a:p>
            <a:pPr/>
            <a:r>
              <a:t>cup</a:t>
            </a:r>
          </a:p>
        </p:txBody>
      </p:sp>
      <p:sp>
        <p:nvSpPr>
          <p:cNvPr id="163" name="teach-script"/>
          <p:cNvSpPr txBox="1"/>
          <p:nvPr/>
        </p:nvSpPr>
        <p:spPr>
          <a:xfrm>
            <a:off x="807719" y="5219700"/>
            <a:ext cx="10290811" cy="590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ctr" defTabSz="850391">
              <a:defRPr b="1" sz="1395"/>
            </a:lvl1pPr>
          </a:lstStyle>
          <a:p>
            <a:pPr/>
            <a:r>
              <a:t>Teacher script: “Watch my finger: /m/ /a/ /p/, map. I keep the sounds connected. My turn. Together. Your turn.”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kicker-7"/>
          <p:cNvSpPr txBox="1"/>
          <p:nvPr/>
        </p:nvSpPr>
        <p:spPr>
          <a:xfrm>
            <a:off x="502919" y="304800"/>
            <a:ext cx="6480811" cy="294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1200">
                <a:solidFill>
                  <a:srgbClr val="3D8DFF"/>
                </a:solidFill>
              </a:defRPr>
            </a:lvl1pPr>
          </a:lstStyle>
          <a:p>
            <a:pPr/>
            <a:r>
              <a:t>LITERACY · GUIDED PRACTICE</a:t>
            </a:r>
          </a:p>
        </p:txBody>
      </p:sp>
      <p:sp>
        <p:nvSpPr>
          <p:cNvPr id="168" name="title-7"/>
          <p:cNvSpPr txBox="1"/>
          <p:nvPr/>
        </p:nvSpPr>
        <p:spPr>
          <a:xfrm>
            <a:off x="502919" y="647700"/>
            <a:ext cx="11186161" cy="624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3000"/>
            </a:lvl1pPr>
          </a:lstStyle>
          <a:p>
            <a:pPr/>
            <a:r>
              <a:t>Guided literacy practice keeps every student responding</a:t>
            </a:r>
          </a:p>
        </p:txBody>
      </p:sp>
      <p:sp>
        <p:nvSpPr>
          <p:cNvPr id="169" name="title-rule-7"/>
          <p:cNvSpPr/>
          <p:nvPr/>
        </p:nvSpPr>
        <p:spPr>
          <a:xfrm>
            <a:off x="457200" y="1409700"/>
            <a:ext cx="11277600" cy="0"/>
          </a:xfrm>
          <a:prstGeom prst="line">
            <a:avLst/>
          </a:prstGeom>
          <a:ln>
            <a:solidFill>
              <a:srgbClr val="B8BCC4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70" name="footer-7"/>
          <p:cNvSpPr txBox="1"/>
          <p:nvPr/>
        </p:nvSpPr>
        <p:spPr>
          <a:xfrm>
            <a:off x="10504169" y="6419850"/>
            <a:ext cx="1184911" cy="26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r">
              <a:defRPr sz="900">
                <a:solidFill>
                  <a:srgbClr val="5B616B"/>
                </a:solidFill>
              </a:defRPr>
            </a:lvl1pPr>
          </a:lstStyle>
          <a:p>
            <a:pPr/>
            <a:r>
              <a:t>8</a:t>
            </a:r>
          </a:p>
        </p:txBody>
      </p:sp>
      <p:sp>
        <p:nvSpPr>
          <p:cNvPr id="171" name="task-number-0"/>
          <p:cNvSpPr/>
          <p:nvPr/>
        </p:nvSpPr>
        <p:spPr>
          <a:xfrm>
            <a:off x="457200" y="1847850"/>
            <a:ext cx="457200" cy="457200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72" name="task-number-text-0"/>
          <p:cNvSpPr txBox="1"/>
          <p:nvPr/>
        </p:nvSpPr>
        <p:spPr>
          <a:xfrm>
            <a:off x="598169" y="1952625"/>
            <a:ext cx="175261" cy="2476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 defTabSz="868680">
              <a:defRPr b="1" sz="950">
                <a:solidFill>
                  <a:srgbClr val="FFFFFF"/>
                </a:solidFill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173" name="task-label-0"/>
          <p:cNvSpPr txBox="1"/>
          <p:nvPr/>
        </p:nvSpPr>
        <p:spPr>
          <a:xfrm>
            <a:off x="502919" y="2571750"/>
            <a:ext cx="2289812" cy="26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59536">
              <a:defRPr b="1" sz="1034">
                <a:solidFill>
                  <a:srgbClr val="3D8DFF"/>
                </a:solidFill>
              </a:defRPr>
            </a:lvl1pPr>
          </a:lstStyle>
          <a:p>
            <a:pPr/>
            <a:r>
              <a:t>BUILD</a:t>
            </a:r>
          </a:p>
        </p:txBody>
      </p:sp>
      <p:sp>
        <p:nvSpPr>
          <p:cNvPr id="174" name="task-card-0"/>
          <p:cNvSpPr/>
          <p:nvPr/>
        </p:nvSpPr>
        <p:spPr>
          <a:xfrm>
            <a:off x="457200" y="3009900"/>
            <a:ext cx="2381250" cy="990600"/>
          </a:xfrm>
          <a:prstGeom prst="rect">
            <a:avLst/>
          </a:prstGeom>
          <a:solidFill>
            <a:srgbClr val="EDEDED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75" name="task-card-text-0"/>
          <p:cNvSpPr txBox="1"/>
          <p:nvPr/>
        </p:nvSpPr>
        <p:spPr>
          <a:xfrm>
            <a:off x="617219" y="3276600"/>
            <a:ext cx="2061212" cy="4762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>
              <a:defRPr b="1" sz="2100"/>
            </a:lvl1pPr>
          </a:lstStyle>
          <a:p>
            <a:pPr/>
            <a:r>
              <a:t>m · a · p</a:t>
            </a:r>
          </a:p>
        </p:txBody>
      </p:sp>
      <p:sp>
        <p:nvSpPr>
          <p:cNvPr id="176" name="task-desc-0"/>
          <p:cNvSpPr txBox="1"/>
          <p:nvPr/>
        </p:nvSpPr>
        <p:spPr>
          <a:xfrm>
            <a:off x="502919" y="4324350"/>
            <a:ext cx="2289812" cy="609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sz="1300"/>
            </a:lvl1pPr>
          </a:lstStyle>
          <a:p>
            <a:pPr/>
            <a:r>
              <a:t>Build with magnetic letters</a:t>
            </a:r>
          </a:p>
        </p:txBody>
      </p:sp>
      <p:sp>
        <p:nvSpPr>
          <p:cNvPr id="177" name="task-number-1"/>
          <p:cNvSpPr/>
          <p:nvPr/>
        </p:nvSpPr>
        <p:spPr>
          <a:xfrm>
            <a:off x="3276600" y="1847850"/>
            <a:ext cx="457200" cy="457200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78" name="task-number-text-1"/>
          <p:cNvSpPr txBox="1"/>
          <p:nvPr/>
        </p:nvSpPr>
        <p:spPr>
          <a:xfrm>
            <a:off x="3417570" y="1952625"/>
            <a:ext cx="175261" cy="2476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 defTabSz="868680">
              <a:defRPr b="1" sz="950">
                <a:solidFill>
                  <a:srgbClr val="FFFFFF"/>
                </a:solidFill>
              </a:defRPr>
            </a:lvl1pPr>
          </a:lstStyle>
          <a:p>
            <a:pPr/>
            <a:r>
              <a:t>2</a:t>
            </a:r>
          </a:p>
        </p:txBody>
      </p:sp>
      <p:sp>
        <p:nvSpPr>
          <p:cNvPr id="179" name="task-label-1"/>
          <p:cNvSpPr txBox="1"/>
          <p:nvPr/>
        </p:nvSpPr>
        <p:spPr>
          <a:xfrm>
            <a:off x="3322320" y="2571750"/>
            <a:ext cx="2289811" cy="26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59536">
              <a:defRPr b="1" sz="1034">
                <a:solidFill>
                  <a:srgbClr val="3D8DFF"/>
                </a:solidFill>
              </a:defRPr>
            </a:lvl1pPr>
          </a:lstStyle>
          <a:p>
            <a:pPr/>
            <a:r>
              <a:t>BLEND</a:t>
            </a:r>
          </a:p>
        </p:txBody>
      </p:sp>
      <p:sp>
        <p:nvSpPr>
          <p:cNvPr id="180" name="task-card-1"/>
          <p:cNvSpPr/>
          <p:nvPr/>
        </p:nvSpPr>
        <p:spPr>
          <a:xfrm>
            <a:off x="3276600" y="3009900"/>
            <a:ext cx="2381250" cy="990600"/>
          </a:xfrm>
          <a:prstGeom prst="rect">
            <a:avLst/>
          </a:prstGeom>
          <a:solidFill>
            <a:srgbClr val="EDEDED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81" name="task-card-text-1"/>
          <p:cNvSpPr txBox="1"/>
          <p:nvPr/>
        </p:nvSpPr>
        <p:spPr>
          <a:xfrm>
            <a:off x="3436620" y="3276600"/>
            <a:ext cx="2061211" cy="4762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>
              <a:defRPr b="1" sz="2100"/>
            </a:lvl1pPr>
          </a:lstStyle>
          <a:p>
            <a:pPr/>
            <a:r>
              <a:t>map</a:t>
            </a:r>
          </a:p>
        </p:txBody>
      </p:sp>
      <p:sp>
        <p:nvSpPr>
          <p:cNvPr id="182" name="task-desc-1"/>
          <p:cNvSpPr txBox="1"/>
          <p:nvPr/>
        </p:nvSpPr>
        <p:spPr>
          <a:xfrm>
            <a:off x="3322320" y="4324350"/>
            <a:ext cx="2289811" cy="609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sz="1300"/>
            </a:lvl1pPr>
          </a:lstStyle>
          <a:p>
            <a:pPr/>
            <a:r>
              <a:t>Sweep and blend the sounds</a:t>
            </a:r>
          </a:p>
        </p:txBody>
      </p:sp>
      <p:sp>
        <p:nvSpPr>
          <p:cNvPr id="183" name="task-number-2"/>
          <p:cNvSpPr/>
          <p:nvPr/>
        </p:nvSpPr>
        <p:spPr>
          <a:xfrm>
            <a:off x="6096000" y="1847850"/>
            <a:ext cx="457200" cy="457200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84" name="task-number-text-2"/>
          <p:cNvSpPr txBox="1"/>
          <p:nvPr/>
        </p:nvSpPr>
        <p:spPr>
          <a:xfrm>
            <a:off x="6236970" y="1952625"/>
            <a:ext cx="175261" cy="2476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 defTabSz="868680">
              <a:defRPr b="1" sz="950">
                <a:solidFill>
                  <a:srgbClr val="FFFFFF"/>
                </a:solidFill>
              </a:defRPr>
            </a:lvl1pPr>
          </a:lstStyle>
          <a:p>
            <a:pPr/>
            <a:r>
              <a:t>3</a:t>
            </a:r>
          </a:p>
        </p:txBody>
      </p:sp>
      <p:sp>
        <p:nvSpPr>
          <p:cNvPr id="185" name="task-label-2"/>
          <p:cNvSpPr txBox="1"/>
          <p:nvPr/>
        </p:nvSpPr>
        <p:spPr>
          <a:xfrm>
            <a:off x="6141720" y="2571750"/>
            <a:ext cx="2289811" cy="26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59536">
              <a:defRPr b="1" sz="1034">
                <a:solidFill>
                  <a:srgbClr val="3D8DFF"/>
                </a:solidFill>
              </a:defRPr>
            </a:lvl1pPr>
          </a:lstStyle>
          <a:p>
            <a:pPr/>
            <a:r>
              <a:t>READ</a:t>
            </a:r>
          </a:p>
        </p:txBody>
      </p:sp>
      <p:sp>
        <p:nvSpPr>
          <p:cNvPr id="186" name="task-card-2"/>
          <p:cNvSpPr/>
          <p:nvPr/>
        </p:nvSpPr>
        <p:spPr>
          <a:xfrm>
            <a:off x="6096000" y="3009900"/>
            <a:ext cx="2381250" cy="990600"/>
          </a:xfrm>
          <a:prstGeom prst="rect">
            <a:avLst/>
          </a:prstGeom>
          <a:solidFill>
            <a:srgbClr val="EDEDED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87" name="task-card-text-2"/>
          <p:cNvSpPr txBox="1"/>
          <p:nvPr/>
        </p:nvSpPr>
        <p:spPr>
          <a:xfrm>
            <a:off x="6256020" y="3276600"/>
            <a:ext cx="1184911" cy="4762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>
              <a:defRPr b="1" sz="2100"/>
            </a:lvl1pPr>
          </a:lstStyle>
          <a:p>
            <a:pPr/>
            <a:r>
              <a:t>map →             </a:t>
            </a:r>
          </a:p>
        </p:txBody>
      </p:sp>
      <p:sp>
        <p:nvSpPr>
          <p:cNvPr id="188" name="task-desc-2"/>
          <p:cNvSpPr txBox="1"/>
          <p:nvPr/>
        </p:nvSpPr>
        <p:spPr>
          <a:xfrm>
            <a:off x="6141720" y="4324350"/>
            <a:ext cx="2289811" cy="609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sz="1300"/>
            </a:lvl1pPr>
          </a:lstStyle>
          <a:p>
            <a:pPr/>
            <a:r>
              <a:t>Read, then match</a:t>
            </a:r>
          </a:p>
        </p:txBody>
      </p:sp>
      <p:sp>
        <p:nvSpPr>
          <p:cNvPr id="189" name="task-number-3"/>
          <p:cNvSpPr/>
          <p:nvPr/>
        </p:nvSpPr>
        <p:spPr>
          <a:xfrm>
            <a:off x="8915400" y="1847850"/>
            <a:ext cx="457200" cy="457200"/>
          </a:xfrm>
          <a:prstGeom prst="ellipse">
            <a:avLst/>
          </a:prstGeom>
          <a:solidFill>
            <a:srgbClr val="3D8DFF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90" name="task-number-text-3"/>
          <p:cNvSpPr txBox="1"/>
          <p:nvPr/>
        </p:nvSpPr>
        <p:spPr>
          <a:xfrm>
            <a:off x="9056369" y="1952625"/>
            <a:ext cx="175261" cy="2476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 defTabSz="868680">
              <a:defRPr b="1" sz="950">
                <a:solidFill>
                  <a:srgbClr val="FFFFFF"/>
                </a:solidFill>
              </a:defRPr>
            </a:lvl1pPr>
          </a:lstStyle>
          <a:p>
            <a:pPr/>
            <a:r>
              <a:t>4</a:t>
            </a:r>
          </a:p>
        </p:txBody>
      </p:sp>
      <p:sp>
        <p:nvSpPr>
          <p:cNvPr id="191" name="task-label-3"/>
          <p:cNvSpPr txBox="1"/>
          <p:nvPr/>
        </p:nvSpPr>
        <p:spPr>
          <a:xfrm>
            <a:off x="8961119" y="2571750"/>
            <a:ext cx="2289811" cy="26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59536">
              <a:defRPr b="1" sz="1034">
                <a:solidFill>
                  <a:srgbClr val="3D8DFF"/>
                </a:solidFill>
              </a:defRPr>
            </a:lvl1pPr>
          </a:lstStyle>
          <a:p>
            <a:pPr/>
            <a:r>
              <a:t>TRANSFER</a:t>
            </a:r>
          </a:p>
        </p:txBody>
      </p:sp>
      <p:sp>
        <p:nvSpPr>
          <p:cNvPr id="192" name="task-card-3"/>
          <p:cNvSpPr/>
          <p:nvPr/>
        </p:nvSpPr>
        <p:spPr>
          <a:xfrm>
            <a:off x="8915400" y="3009900"/>
            <a:ext cx="2381250" cy="990600"/>
          </a:xfrm>
          <a:prstGeom prst="rect">
            <a:avLst/>
          </a:prstGeom>
          <a:solidFill>
            <a:srgbClr val="D0EDFA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93" name="task-card-text-3"/>
          <p:cNvSpPr txBox="1"/>
          <p:nvPr/>
        </p:nvSpPr>
        <p:spPr>
          <a:xfrm>
            <a:off x="9075419" y="3276600"/>
            <a:ext cx="2061211" cy="4762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>
              <a:defRPr b="1" sz="2100"/>
            </a:lvl1pPr>
          </a:lstStyle>
          <a:p>
            <a:pPr/>
            <a:r>
              <a:t>sit</a:t>
            </a:r>
          </a:p>
        </p:txBody>
      </p:sp>
      <p:sp>
        <p:nvSpPr>
          <p:cNvPr id="194" name="task-desc-3"/>
          <p:cNvSpPr txBox="1"/>
          <p:nvPr/>
        </p:nvSpPr>
        <p:spPr>
          <a:xfrm>
            <a:off x="8961119" y="4324350"/>
            <a:ext cx="2289811" cy="609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sz="1300"/>
            </a:lvl1pPr>
          </a:lstStyle>
          <a:p>
            <a:pPr/>
            <a:r>
              <a:t>Try a new word with less help</a:t>
            </a:r>
          </a:p>
        </p:txBody>
      </p:sp>
      <p:sp>
        <p:nvSpPr>
          <p:cNvPr id="195" name="guided-feedback"/>
          <p:cNvSpPr/>
          <p:nvPr/>
        </p:nvSpPr>
        <p:spPr>
          <a:xfrm>
            <a:off x="457200" y="5334000"/>
            <a:ext cx="11277600" cy="685800"/>
          </a:xfrm>
          <a:prstGeom prst="rect">
            <a:avLst/>
          </a:prstGeom>
          <a:solidFill>
            <a:srgbClr val="D0EDFA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96" name="guided-feedback-text"/>
          <p:cNvSpPr txBox="1"/>
          <p:nvPr/>
        </p:nvSpPr>
        <p:spPr>
          <a:xfrm>
            <a:off x="731519" y="5514975"/>
            <a:ext cx="10728961" cy="342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 algn="ctr" defTabSz="795527">
              <a:defRPr b="1" sz="1392"/>
            </a:lvl1pPr>
          </a:lstStyle>
          <a:p>
            <a:pPr/>
            <a:r>
              <a:t>Correction: “My turn → together → your turn” — then revisit with a different word</a:t>
            </a:r>
          </a:p>
        </p:txBody>
      </p:sp>
      <p:pic>
        <p:nvPicPr>
          <p:cNvPr id="197" name="Screenshot 2026-08-24 at 9.14.20 PM.png" descr="Screenshot 2026-08-24 at 9.14.20 PM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471558" y="3105150"/>
            <a:ext cx="838487" cy="82243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kicker-2"/>
          <p:cNvSpPr txBox="1"/>
          <p:nvPr/>
        </p:nvSpPr>
        <p:spPr>
          <a:xfrm>
            <a:off x="502919" y="304800"/>
            <a:ext cx="6480811" cy="294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1200">
                <a:solidFill>
                  <a:srgbClr val="3D8DFF"/>
                </a:solidFill>
              </a:defRPr>
            </a:lvl1pPr>
          </a:lstStyle>
          <a:p>
            <a:pPr/>
            <a:r>
              <a:t>LITERACY · INDEPENDENT</a:t>
            </a:r>
          </a:p>
        </p:txBody>
      </p:sp>
      <p:sp>
        <p:nvSpPr>
          <p:cNvPr id="202" name="title-2"/>
          <p:cNvSpPr txBox="1"/>
          <p:nvPr/>
        </p:nvSpPr>
        <p:spPr>
          <a:xfrm>
            <a:off x="502919" y="647700"/>
            <a:ext cx="11186161" cy="624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3000"/>
            </a:lvl1pPr>
          </a:lstStyle>
          <a:p>
            <a:pPr/>
            <a:r>
              <a:t>Can students decode without teaching help?</a:t>
            </a:r>
          </a:p>
        </p:txBody>
      </p:sp>
      <p:sp>
        <p:nvSpPr>
          <p:cNvPr id="203" name="title-rule-2"/>
          <p:cNvSpPr/>
          <p:nvPr/>
        </p:nvSpPr>
        <p:spPr>
          <a:xfrm>
            <a:off x="457200" y="1409700"/>
            <a:ext cx="11277600" cy="0"/>
          </a:xfrm>
          <a:prstGeom prst="line">
            <a:avLst/>
          </a:prstGeom>
          <a:ln>
            <a:solidFill>
              <a:srgbClr val="B8BCC4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04" name="footer-2"/>
          <p:cNvSpPr txBox="1"/>
          <p:nvPr/>
        </p:nvSpPr>
        <p:spPr>
          <a:xfrm>
            <a:off x="10504169" y="6419850"/>
            <a:ext cx="1184911" cy="26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algn="r">
              <a:defRPr sz="900">
                <a:solidFill>
                  <a:srgbClr val="5B616B"/>
                </a:solidFill>
              </a:defRPr>
            </a:lvl1pPr>
          </a:lstStyle>
          <a:p>
            <a:pPr/>
            <a:r>
              <a:t>9</a:t>
            </a:r>
          </a:p>
        </p:txBody>
      </p:sp>
      <p:sp>
        <p:nvSpPr>
          <p:cNvPr id="205" name="scenario-big"/>
          <p:cNvSpPr txBox="1"/>
          <p:nvPr/>
        </p:nvSpPr>
        <p:spPr>
          <a:xfrm>
            <a:off x="502919" y="1809750"/>
            <a:ext cx="6385561" cy="1123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b="1" sz="2700"/>
            </a:lvl1pPr>
          </a:lstStyle>
          <a:p>
            <a:pPr/>
            <a:r>
              <a:t>“Read each word. Use your sound-and-sweep strategy.”</a:t>
            </a:r>
          </a:p>
        </p:txBody>
      </p:sp>
      <p:sp>
        <p:nvSpPr>
          <p:cNvPr id="206" name="scenario-context"/>
          <p:cNvSpPr txBox="1"/>
          <p:nvPr/>
        </p:nvSpPr>
        <p:spPr>
          <a:xfrm>
            <a:off x="502919" y="3257550"/>
            <a:ext cx="6099811" cy="1257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sz="1600"/>
            </a:lvl1pPr>
          </a:lstStyle>
          <a:p>
            <a:pPr/>
            <a:r>
              <a:t>Present five new-but-similar words. Allow normal IEP access supports. Observe quietly and save reteaching until the set is finished.</a:t>
            </a:r>
          </a:p>
        </p:txBody>
      </p:sp>
      <p:sp>
        <p:nvSpPr>
          <p:cNvPr id="207" name="scenario-panel"/>
          <p:cNvSpPr/>
          <p:nvPr/>
        </p:nvSpPr>
        <p:spPr>
          <a:xfrm>
            <a:off x="7372350" y="1790700"/>
            <a:ext cx="4095750" cy="3638550"/>
          </a:xfrm>
          <a:prstGeom prst="rect">
            <a:avLst/>
          </a:prstGeom>
          <a:solidFill>
            <a:srgbClr val="EDEDED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08" name="scenario-panel-title"/>
          <p:cNvSpPr txBox="1"/>
          <p:nvPr/>
        </p:nvSpPr>
        <p:spPr>
          <a:xfrm>
            <a:off x="7722869" y="2076450"/>
            <a:ext cx="3242311" cy="361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 defTabSz="822959">
              <a:defRPr b="1" sz="1529"/>
            </a:lvl1pPr>
          </a:lstStyle>
          <a:p>
            <a:pPr/>
            <a:r>
              <a:t>Student task strip</a:t>
            </a:r>
          </a:p>
        </p:txBody>
      </p:sp>
      <p:sp>
        <p:nvSpPr>
          <p:cNvPr id="209" name="scenario-list"/>
          <p:cNvSpPr txBox="1"/>
          <p:nvPr/>
        </p:nvSpPr>
        <p:spPr>
          <a:xfrm>
            <a:off x="7722869" y="2667000"/>
            <a:ext cx="3242311" cy="2190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>
              <a:defRPr sz="1400"/>
            </a:pPr>
            <a:r>
              <a:t>1. map     □</a:t>
            </a:r>
          </a:p>
          <a:p>
            <a:pPr>
              <a:defRPr sz="1400"/>
            </a:pPr>
            <a:r>
              <a:t>2. sit       □</a:t>
            </a:r>
          </a:p>
          <a:p>
            <a:pPr>
              <a:defRPr sz="1400"/>
            </a:pPr>
            <a:r>
              <a:t>3. fog      □</a:t>
            </a:r>
          </a:p>
          <a:p>
            <a:pPr>
              <a:defRPr sz="1400"/>
            </a:pPr>
            <a:r>
              <a:t>4. hen     □</a:t>
            </a:r>
          </a:p>
          <a:p>
            <a:pPr>
              <a:defRPr sz="1400"/>
            </a:pPr>
            <a:r>
              <a:t>5. cup     □</a:t>
            </a:r>
          </a:p>
        </p:txBody>
      </p:sp>
      <p:sp>
        <p:nvSpPr>
          <p:cNvPr id="210" name="label-box-48-532"/>
          <p:cNvSpPr/>
          <p:nvPr/>
        </p:nvSpPr>
        <p:spPr>
          <a:xfrm>
            <a:off x="457200" y="5067300"/>
            <a:ext cx="4191000" cy="323850"/>
          </a:xfrm>
          <a:prstGeom prst="roundRect">
            <a:avLst>
              <a:gd name="adj" fmla="val 23529"/>
            </a:avLst>
          </a:prstGeom>
          <a:solidFill>
            <a:srgbClr val="D0EDFA"/>
          </a:solidFill>
          <a:ln w="12700"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11" name="label-48-532"/>
          <p:cNvSpPr txBox="1"/>
          <p:nvPr/>
        </p:nvSpPr>
        <p:spPr>
          <a:xfrm>
            <a:off x="598169" y="5124450"/>
            <a:ext cx="3909061" cy="2343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>
              <a:defRPr b="1" sz="800"/>
            </a:lvl1pPr>
          </a:lstStyle>
          <a:p>
            <a:pPr/>
            <a:r>
              <a:t>Record: independent correct ÷ 5 + support used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ChatGPT">
  <a:themeElements>
    <a:clrScheme name="ChatGP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0000FF"/>
      </a:hlink>
      <a:folHlink>
        <a:srgbClr val="FF00FF"/>
      </a:folHlink>
    </a:clrScheme>
    <a:fontScheme name="ChatGP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ChatGP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905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omic Sans MS"/>
            <a:ea typeface="Comic Sans MS"/>
            <a:cs typeface="Comic Sans MS"/>
            <a:sym typeface="Comic Sans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905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omic Sans MS"/>
            <a:ea typeface="Comic Sans MS"/>
            <a:cs typeface="Comic Sans MS"/>
            <a:sym typeface="Comic Sans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ChatGPT">
  <a:themeElements>
    <a:clrScheme name="ChatGP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0000FF"/>
      </a:hlink>
      <a:folHlink>
        <a:srgbClr val="FF00FF"/>
      </a:folHlink>
    </a:clrScheme>
    <a:fontScheme name="ChatGP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ChatGP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905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omic Sans MS"/>
            <a:ea typeface="Comic Sans MS"/>
            <a:cs typeface="Comic Sans MS"/>
            <a:sym typeface="Comic Sans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905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omic Sans MS"/>
            <a:ea typeface="Comic Sans MS"/>
            <a:cs typeface="Comic Sans MS"/>
            <a:sym typeface="Comic Sans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