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y="6858000" cx="12192000"/>
  <p:notesSz cx="6858000" cy="9144000"/>
  <p:embeddedFontLst>
    <p:embeddedFont>
      <p:font typeface="Helvetica Neue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9" roundtripDataSignature="AMtx7mgqyD9SJaHcdUhAeoLhWvNcuL6C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HelveticaNeue-regular.fntdata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font" Target="fonts/HelveticaNeue-italic.fntdata"/><Relationship Id="rId14" Type="http://schemas.openxmlformats.org/officeDocument/2006/relationships/slide" Target="slides/slide10.xml"/><Relationship Id="rId36" Type="http://schemas.openxmlformats.org/officeDocument/2006/relationships/font" Target="fonts/HelveticaNeue-bold.fntdata"/><Relationship Id="rId17" Type="http://schemas.openxmlformats.org/officeDocument/2006/relationships/slide" Target="slides/slide13.xml"/><Relationship Id="rId39" Type="http://customschemas.google.com/relationships/presentationmetadata" Target="metadata"/><Relationship Id="rId16" Type="http://schemas.openxmlformats.org/officeDocument/2006/relationships/slide" Target="slides/slide12.xml"/><Relationship Id="rId38" Type="http://schemas.openxmlformats.org/officeDocument/2006/relationships/font" Target="fonts/HelveticaNeue-bold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The deck shows one English literacy example and one mathematics example using the same push-in principles.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8" name="Google Shape;188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Use a response mode that measures the intended literacy skill rather than an unrelated motor or speech demand.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6" name="Google Shape;216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Task initiation support should clarify how to start without completing the work for the student.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1" name="Google Shape;231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Adults should define and record prompts consistently.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9" name="Google Shape;259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Processing time and reduced language apply across subjects.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2" name="Google Shape;282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The visual routine should travel with the student across settings and subjects.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5" name="Google Shape;305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Functional communication is part of access, not a reward for compliance.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8" name="Google Shape;338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The data are fictional. Use the school's required system and each student's operational definitions.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3" name="Google Shape;353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Connect re-entry directly to the live class discussion or task.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3" name="Google Shape;373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Maintain the shared grade-level target while adjusting access and entry point.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9" name="Google Shape;389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Coordinate mathematical vocabulary and representations with the classroom teacher.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7" name="Google Shape;417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Keep reteaching brief and diagnostic.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5" name="Google Shape;445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The alternate response must still reveal the targeted mathematical understanding.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9" name="Google Shape;469;p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The data are fictional. Follow school procedures and IEP accommodations.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1" name="Google Shape;491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Plan the route back before the small-group support begins.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6" name="Google Shape;506;p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Academic and functional objectives must remain visible.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1" name="Google Shape;521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This is an illustrative English sequence.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56" name="Google Shape;556;p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This is an illustrative mathematics sequence.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" name="Google Shape;29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The examples use fictional students. Match all supports to actual IEPs and classroom expectations.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1" name="Google Shape;591;p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Replace the examples with the current class objective and the student's IEP-linked priority.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" name="Google Shape;44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This diagram represents a push-in classroom: instruction continues, support joins the existing setting, and the student remains connected to peers.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" name="Google Shape;70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Use the sequence flexibly around the classroom timetable.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5" name="Google Shape;105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Use the class text and the reading supports specified in the student's plan.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5" name="Google Shape;125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Parallel teaching should preserve the shared text and essential comprehension target.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8" name="Google Shape;158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Correct the specific misconception, then use a fresh item before returning to the class task.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[Sources]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- User-provided push-in teaching brief and prior mathematics deck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[/Sources]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 txBox="1"/>
          <p:nvPr>
            <p:ph idx="12" type="sldNum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1"/>
          <p:cNvSpPr txBox="1"/>
          <p:nvPr>
            <p:ph type="title"/>
          </p:nvPr>
        </p:nvSpPr>
        <p:spPr>
          <a:xfrm>
            <a:off x="914400" y="1844675"/>
            <a:ext cx="10363200" cy="2041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7" name="Google Shape;7;p31"/>
          <p:cNvSpPr txBox="1"/>
          <p:nvPr>
            <p:ph idx="1" type="body"/>
          </p:nvPr>
        </p:nvSpPr>
        <p:spPr>
          <a:xfrm>
            <a:off x="1828800" y="3886200"/>
            <a:ext cx="8534400" cy="29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Char char="•"/>
              <a:defRPr b="0" i="0" sz="2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Char char="•"/>
              <a:defRPr b="0" i="0" sz="2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Char char="•"/>
              <a:defRPr b="0" i="0" sz="2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Char char="•"/>
              <a:defRPr b="0" i="0" sz="2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Char char="•"/>
              <a:defRPr b="0" i="0" sz="2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indent="-4064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Char char="•"/>
              <a:defRPr b="0" i="0" sz="2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indent="-4064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Char char="•"/>
              <a:defRPr b="0" i="0" sz="2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indent="-4064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Char char="•"/>
              <a:defRPr b="0" i="0" sz="2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indent="-4064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Char char="•"/>
              <a:defRPr b="0" i="0" sz="2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8" name="Google Shape;8;p31"/>
          <p:cNvSpPr txBox="1"/>
          <p:nvPr>
            <p:ph idx="12" type="sldNum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5" Type="http://schemas.openxmlformats.org/officeDocument/2006/relationships/image" Target="../media/image12.png"/><Relationship Id="rId6" Type="http://schemas.openxmlformats.org/officeDocument/2006/relationships/image" Target="../media/image14.png"/><Relationship Id="rId7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6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2.png"/><Relationship Id="rId7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"/>
          <p:cNvSpPr txBox="1"/>
          <p:nvPr/>
        </p:nvSpPr>
        <p:spPr>
          <a:xfrm>
            <a:off x="502919" y="419100"/>
            <a:ext cx="6480811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300"/>
              <a:buFont typeface="Comic Sans MS"/>
              <a:buNone/>
            </a:pPr>
            <a:r>
              <a:rPr b="1" i="0" lang="en-US" sz="13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TWO REALISTIC GRADE 2–3 CLASSROOM WALK-THROUGHS</a:t>
            </a:r>
            <a:endParaRPr/>
          </a:p>
        </p:txBody>
      </p:sp>
      <p:sp>
        <p:nvSpPr>
          <p:cNvPr id="16" name="Google Shape;16;p1"/>
          <p:cNvSpPr/>
          <p:nvPr/>
        </p:nvSpPr>
        <p:spPr>
          <a:xfrm>
            <a:off x="9124950" y="819150"/>
            <a:ext cx="2381250" cy="4476750"/>
          </a:xfrm>
          <a:prstGeom prst="rect">
            <a:avLst/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" name="Google Shape;17;p1"/>
          <p:cNvSpPr txBox="1"/>
          <p:nvPr/>
        </p:nvSpPr>
        <p:spPr>
          <a:xfrm>
            <a:off x="9475469" y="1314450"/>
            <a:ext cx="1680211" cy="342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mic Sans M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join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mic Sans M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↓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mic Sans M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support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mic Sans M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↓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mic Sans M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fade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mic Sans M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↓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mic Sans M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rejoin</a:t>
            </a:r>
            <a:endParaRPr/>
          </a:p>
        </p:txBody>
      </p:sp>
      <p:sp>
        <p:nvSpPr>
          <p:cNvPr id="18" name="Google Shape;18;p1"/>
          <p:cNvSpPr txBox="1"/>
          <p:nvPr/>
        </p:nvSpPr>
        <p:spPr>
          <a:xfrm>
            <a:off x="502919" y="4819650"/>
            <a:ext cx="7433311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4"/>
              <a:buFont typeface="Comic Sans MS"/>
              <a:buNone/>
            </a:pPr>
            <a:r>
              <a:rPr b="0" i="0" lang="en-US" sz="1674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Teacher roles · subject examples · access supports · prompts · data · transitions</a:t>
            </a:r>
            <a:endParaRPr/>
          </a:p>
        </p:txBody>
      </p:sp>
      <p:sp>
        <p:nvSpPr>
          <p:cNvPr id="19" name="Google Shape;19;p1"/>
          <p:cNvSpPr txBox="1"/>
          <p:nvPr/>
        </p:nvSpPr>
        <p:spPr>
          <a:xfrm>
            <a:off x="11285219" y="6457950"/>
            <a:ext cx="403861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588"/>
              <a:buFont typeface="Comic Sans MS"/>
              <a:buNone/>
            </a:pPr>
            <a:r>
              <a:rPr b="0" i="0" lang="en-US" sz="588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1</a:t>
            </a:r>
            <a:endParaRPr/>
          </a:p>
        </p:txBody>
      </p:sp>
      <p:sp>
        <p:nvSpPr>
          <p:cNvPr id="20" name="Google Shape;20;p1"/>
          <p:cNvSpPr txBox="1"/>
          <p:nvPr/>
        </p:nvSpPr>
        <p:spPr>
          <a:xfrm>
            <a:off x="502919" y="1676400"/>
            <a:ext cx="8195311" cy="18097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Comic Sans MS"/>
              <a:buNone/>
            </a:pPr>
            <a:r>
              <a:rPr b="1" i="0" lang="en-US" sz="4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Special Education push-in sessions</a:t>
            </a:r>
            <a:endParaRPr/>
          </a:p>
        </p:txBody>
      </p:sp>
      <p:sp>
        <p:nvSpPr>
          <p:cNvPr id="21" name="Google Shape;21;p1"/>
          <p:cNvSpPr txBox="1"/>
          <p:nvPr/>
        </p:nvSpPr>
        <p:spPr>
          <a:xfrm>
            <a:off x="502920" y="5758557"/>
            <a:ext cx="6099810" cy="4517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1034"/>
              <a:buFont typeface="Comic Sans MS"/>
              <a:buNone/>
            </a:pPr>
            <a:r>
              <a:rPr b="0" i="0" lang="en-US" sz="1034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Illustrative Grade 1-2 group of three students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1034"/>
              <a:buFont typeface="Comic Sans MS"/>
              <a:buNone/>
            </a:pPr>
            <a:r>
              <a:rPr b="0" i="0" lang="en-US" sz="1034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Kaylen M. Brignall, M.A.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ENGLISH · RESPONSE OPTIONS</a:t>
            </a:r>
            <a:endParaRPr/>
          </a:p>
        </p:txBody>
      </p:sp>
      <p:sp>
        <p:nvSpPr>
          <p:cNvPr id="191" name="Google Shape;191;p10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Let students show comprehension in different ways</a:t>
            </a:r>
            <a:endParaRPr/>
          </a:p>
        </p:txBody>
      </p:sp>
      <p:cxnSp>
        <p:nvCxnSpPr>
          <p:cNvPr id="192" name="Google Shape;192;p10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3" name="Google Shape;193;p10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8</a:t>
            </a:r>
            <a:endParaRPr/>
          </a:p>
        </p:txBody>
      </p:sp>
      <p:sp>
        <p:nvSpPr>
          <p:cNvPr id="194" name="Google Shape;194;p10"/>
          <p:cNvSpPr txBox="1"/>
          <p:nvPr/>
        </p:nvSpPr>
        <p:spPr>
          <a:xfrm>
            <a:off x="502919" y="1790700"/>
            <a:ext cx="4909186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5"/>
              <a:buFont typeface="Comic Sans MS"/>
              <a:buNone/>
            </a:pPr>
            <a:r>
              <a:rPr b="1" i="0" lang="en-US" sz="1485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0:00-2:00 · regulation check</a:t>
            </a:r>
            <a:endParaRPr/>
          </a:p>
        </p:txBody>
      </p:sp>
      <p:sp>
        <p:nvSpPr>
          <p:cNvPr id="195" name="Google Shape;195;p10"/>
          <p:cNvSpPr txBox="1"/>
          <p:nvPr/>
        </p:nvSpPr>
        <p:spPr>
          <a:xfrm>
            <a:off x="502919" y="2381250"/>
            <a:ext cx="105156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855"/>
              <a:buFont typeface="Comic Sans MS"/>
              <a:buNone/>
            </a:pPr>
            <a:r>
              <a:rPr b="1" i="0" lang="en-US" sz="855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SAY</a:t>
            </a:r>
            <a:endParaRPr/>
          </a:p>
        </p:txBody>
      </p:sp>
      <p:sp>
        <p:nvSpPr>
          <p:cNvPr id="196" name="Google Shape;196;p10"/>
          <p:cNvSpPr txBox="1"/>
          <p:nvPr/>
        </p:nvSpPr>
        <p:spPr>
          <a:xfrm>
            <a:off x="502919" y="2724150"/>
            <a:ext cx="4909186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“Show the main idea: say it, select it, type it, point to it, or build the sentence with word cards.”</a:t>
            </a:r>
            <a:endParaRPr/>
          </a:p>
        </p:txBody>
      </p:sp>
      <p:sp>
        <p:nvSpPr>
          <p:cNvPr id="197" name="Google Shape;197;p10"/>
          <p:cNvSpPr txBox="1"/>
          <p:nvPr/>
        </p:nvSpPr>
        <p:spPr>
          <a:xfrm>
            <a:off x="502919" y="4171950"/>
            <a:ext cx="4909186" cy="1428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Keep the same text and question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Do not require oral reading to prove comprehension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Ask the student to identify evidence</a:t>
            </a:r>
            <a:endParaRPr/>
          </a:p>
        </p:txBody>
      </p:sp>
      <p:cxnSp>
        <p:nvCxnSpPr>
          <p:cNvPr id="198" name="Google Shape;198;p10"/>
          <p:cNvCxnSpPr/>
          <p:nvPr/>
        </p:nvCxnSpPr>
        <p:spPr>
          <a:xfrm flipH="1">
            <a:off x="5924550" y="1771650"/>
            <a:ext cx="1" cy="4095750"/>
          </a:xfrm>
          <a:prstGeom prst="straightConnector1">
            <a:avLst/>
          </a:prstGeom>
          <a:noFill/>
          <a:ln cap="flat" cmpd="sng" w="19050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9" name="Google Shape;199;p10"/>
          <p:cNvSpPr txBox="1"/>
          <p:nvPr/>
        </p:nvSpPr>
        <p:spPr>
          <a:xfrm>
            <a:off x="6427470" y="1790700"/>
            <a:ext cx="4909185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5"/>
              <a:buFont typeface="Comic Sans MS"/>
              <a:buNone/>
            </a:pPr>
            <a:r>
              <a:rPr b="1" i="0" lang="en-US" sz="1485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2:00-6:00 · rapid review</a:t>
            </a:r>
            <a:endParaRPr/>
          </a:p>
        </p:txBody>
      </p:sp>
      <p:sp>
        <p:nvSpPr>
          <p:cNvPr id="200" name="Google Shape;200;p10"/>
          <p:cNvSpPr/>
          <p:nvPr/>
        </p:nvSpPr>
        <p:spPr>
          <a:xfrm>
            <a:off x="6762750" y="2667000"/>
            <a:ext cx="819150" cy="819150"/>
          </a:xfrm>
          <a:prstGeom prst="ellipse">
            <a:avLst/>
          </a:prstGeom>
          <a:solidFill>
            <a:srgbClr val="6DCBF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1" name="Google Shape;201;p10"/>
          <p:cNvSpPr txBox="1"/>
          <p:nvPr/>
        </p:nvSpPr>
        <p:spPr>
          <a:xfrm>
            <a:off x="6951344" y="2895600"/>
            <a:ext cx="441961" cy="323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IDEA</a:t>
            </a:r>
            <a:endParaRPr/>
          </a:p>
        </p:txBody>
      </p:sp>
      <p:sp>
        <p:nvSpPr>
          <p:cNvPr id="202" name="Google Shape;202;p10"/>
          <p:cNvSpPr/>
          <p:nvPr/>
        </p:nvSpPr>
        <p:spPr>
          <a:xfrm>
            <a:off x="8153400" y="2667000"/>
            <a:ext cx="819150" cy="819150"/>
          </a:xfrm>
          <a:prstGeom prst="ellipse">
            <a:avLst/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3" name="Google Shape;203;p10"/>
          <p:cNvSpPr txBox="1"/>
          <p:nvPr/>
        </p:nvSpPr>
        <p:spPr>
          <a:xfrm>
            <a:off x="8341994" y="2895600"/>
            <a:ext cx="441961" cy="3359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+</a:t>
            </a:r>
            <a:endParaRPr/>
          </a:p>
        </p:txBody>
      </p:sp>
      <p:cxnSp>
        <p:nvCxnSpPr>
          <p:cNvPr id="204" name="Google Shape;204;p10"/>
          <p:cNvCxnSpPr/>
          <p:nvPr/>
        </p:nvCxnSpPr>
        <p:spPr>
          <a:xfrm>
            <a:off x="9086850" y="3076575"/>
            <a:ext cx="857250" cy="0"/>
          </a:xfrm>
          <a:prstGeom prst="straightConnector1">
            <a:avLst/>
          </a:prstGeom>
          <a:noFill/>
          <a:ln cap="flat" cmpd="sng" w="38100">
            <a:solidFill>
              <a:srgbClr val="3D8D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5" name="Google Shape;205;p10"/>
          <p:cNvSpPr/>
          <p:nvPr/>
        </p:nvSpPr>
        <p:spPr>
          <a:xfrm>
            <a:off x="10096500" y="2667000"/>
            <a:ext cx="952500" cy="819150"/>
          </a:xfrm>
          <a:prstGeom prst="roundRect">
            <a:avLst>
              <a:gd fmla="val 9302" name="adj"/>
            </a:avLst>
          </a:prstGeom>
          <a:solidFill>
            <a:srgbClr val="BFE8D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6" name="Google Shape;206;p10"/>
          <p:cNvSpPr txBox="1"/>
          <p:nvPr/>
        </p:nvSpPr>
        <p:spPr>
          <a:xfrm>
            <a:off x="10285094" y="2895600"/>
            <a:ext cx="575311" cy="323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omic Sans MS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DETAILS</a:t>
            </a:r>
            <a:endParaRPr/>
          </a:p>
        </p:txBody>
      </p:sp>
      <p:sp>
        <p:nvSpPr>
          <p:cNvPr id="207" name="Google Shape;207;p10"/>
          <p:cNvSpPr txBox="1"/>
          <p:nvPr/>
        </p:nvSpPr>
        <p:spPr>
          <a:xfrm>
            <a:off x="6427470" y="3886200"/>
            <a:ext cx="4909185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Accept a spoken, signed, selected, typed, or AAC response when it reveals comprehension. Reading aloud and understanding are different targets.</a:t>
            </a:r>
            <a:endParaRPr/>
          </a:p>
        </p:txBody>
      </p:sp>
      <p:sp>
        <p:nvSpPr>
          <p:cNvPr id="208" name="Google Shape;208;p10"/>
          <p:cNvSpPr txBox="1"/>
          <p:nvPr/>
        </p:nvSpPr>
        <p:spPr>
          <a:xfrm>
            <a:off x="6427470" y="4857750"/>
            <a:ext cx="4909185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Record comprehension separately from decoding, speech, handwriting, and speed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26-08-24 at 9.57.41 PM.png" id="213" name="Google Shape;21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67181" y="0"/>
            <a:ext cx="9457639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2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ENGLISH + MATHS · STARTING</a:t>
            </a:r>
            <a:endParaRPr/>
          </a:p>
        </p:txBody>
      </p:sp>
      <p:sp>
        <p:nvSpPr>
          <p:cNvPr id="219" name="Google Shape;219;p12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Make the first action obvious</a:t>
            </a:r>
            <a:endParaRPr/>
          </a:p>
        </p:txBody>
      </p:sp>
      <p:cxnSp>
        <p:nvCxnSpPr>
          <p:cNvPr id="220" name="Google Shape;220;p12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1" name="Google Shape;221;p12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9</a:t>
            </a:r>
            <a:endParaRPr/>
          </a:p>
        </p:txBody>
      </p:sp>
      <p:sp>
        <p:nvSpPr>
          <p:cNvPr id="222" name="Google Shape;222;p12"/>
          <p:cNvSpPr txBox="1"/>
          <p:nvPr/>
        </p:nvSpPr>
        <p:spPr>
          <a:xfrm>
            <a:off x="502919" y="1809750"/>
            <a:ext cx="6385561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START IN THREE MOVES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1. Point to item 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2. Choose the tool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3. Complete the first step</a:t>
            </a:r>
            <a:endParaRPr/>
          </a:p>
        </p:txBody>
      </p:sp>
      <p:sp>
        <p:nvSpPr>
          <p:cNvPr id="223" name="Google Shape;223;p12"/>
          <p:cNvSpPr txBox="1"/>
          <p:nvPr/>
        </p:nvSpPr>
        <p:spPr>
          <a:xfrm>
            <a:off x="502919" y="3257550"/>
            <a:ext cx="6099811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Give one concise direction, show the three-step strip, wait, and reinforce the start. Once work begins, fade proximity and return at the agreed check point.</a:t>
            </a:r>
            <a:endParaRPr/>
          </a:p>
        </p:txBody>
      </p:sp>
      <p:sp>
        <p:nvSpPr>
          <p:cNvPr id="224" name="Google Shape;224;p12"/>
          <p:cNvSpPr/>
          <p:nvPr/>
        </p:nvSpPr>
        <p:spPr>
          <a:xfrm>
            <a:off x="7372350" y="1790700"/>
            <a:ext cx="4095750" cy="363855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25" name="Google Shape;225;p12"/>
          <p:cNvSpPr txBox="1"/>
          <p:nvPr/>
        </p:nvSpPr>
        <p:spPr>
          <a:xfrm>
            <a:off x="7722869" y="2076450"/>
            <a:ext cx="3242311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29"/>
              <a:buFont typeface="Comic Sans MS"/>
              <a:buNone/>
            </a:pPr>
            <a:r>
              <a:rPr b="1" i="0" lang="en-US" sz="1529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Visual task strip</a:t>
            </a:r>
            <a:endParaRPr/>
          </a:p>
        </p:txBody>
      </p:sp>
      <p:sp>
        <p:nvSpPr>
          <p:cNvPr id="226" name="Google Shape;226;p12"/>
          <p:cNvSpPr txBox="1"/>
          <p:nvPr/>
        </p:nvSpPr>
        <p:spPr>
          <a:xfrm>
            <a:off x="7722869" y="2667000"/>
            <a:ext cx="3242311" cy="2190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□ point to the first item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□ choose text tool or maths tool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□ complete the first step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□ continue to the check point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□ place work in finished tray</a:t>
            </a:r>
            <a:endParaRPr/>
          </a:p>
        </p:txBody>
      </p:sp>
      <p:sp>
        <p:nvSpPr>
          <p:cNvPr id="227" name="Google Shape;227;p12"/>
          <p:cNvSpPr/>
          <p:nvPr/>
        </p:nvSpPr>
        <p:spPr>
          <a:xfrm>
            <a:off x="457200" y="5067300"/>
            <a:ext cx="4191000" cy="323850"/>
          </a:xfrm>
          <a:prstGeom prst="roundRect">
            <a:avLst>
              <a:gd fmla="val 23529" name="adj"/>
            </a:avLst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28" name="Google Shape;228;p12"/>
          <p:cNvSpPr txBox="1"/>
          <p:nvPr/>
        </p:nvSpPr>
        <p:spPr>
          <a:xfrm>
            <a:off x="598169" y="5124450"/>
            <a:ext cx="3909061" cy="2343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omic Sans MS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Data: started within 10 seconds · independent / gesture / verbal / model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3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SHARED PROMPT HIERARCHY</a:t>
            </a:r>
            <a:endParaRPr/>
          </a:p>
        </p:txBody>
      </p:sp>
      <p:sp>
        <p:nvSpPr>
          <p:cNvPr id="234" name="Google Shape;234;p13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 the same prompt ladder across subjects</a:t>
            </a:r>
            <a:endParaRPr/>
          </a:p>
        </p:txBody>
      </p:sp>
      <p:cxnSp>
        <p:nvCxnSpPr>
          <p:cNvPr id="235" name="Google Shape;235;p13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6" name="Google Shape;236;p13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10</a:t>
            </a:r>
            <a:endParaRPr/>
          </a:p>
        </p:txBody>
      </p:sp>
      <p:sp>
        <p:nvSpPr>
          <p:cNvPr id="237" name="Google Shape;237;p13"/>
          <p:cNvSpPr/>
          <p:nvPr/>
        </p:nvSpPr>
        <p:spPr>
          <a:xfrm>
            <a:off x="457200" y="1866900"/>
            <a:ext cx="3333750" cy="590550"/>
          </a:xfrm>
          <a:prstGeom prst="rect">
            <a:avLst/>
          </a:prstGeom>
          <a:solidFill>
            <a:srgbClr val="3D8D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38" name="Google Shape;238;p13"/>
          <p:cNvSpPr txBox="1"/>
          <p:nvPr/>
        </p:nvSpPr>
        <p:spPr>
          <a:xfrm>
            <a:off x="674369" y="2038350"/>
            <a:ext cx="1337312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WAIT</a:t>
            </a:r>
            <a:endParaRPr/>
          </a:p>
        </p:txBody>
      </p:sp>
      <p:sp>
        <p:nvSpPr>
          <p:cNvPr id="239" name="Google Shape;239;p13"/>
          <p:cNvSpPr txBox="1"/>
          <p:nvPr/>
        </p:nvSpPr>
        <p:spPr>
          <a:xfrm>
            <a:off x="502919" y="2743200"/>
            <a:ext cx="3242312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allow 5–10 seconds</a:t>
            </a:r>
            <a:endParaRPr/>
          </a:p>
        </p:txBody>
      </p:sp>
      <p:sp>
        <p:nvSpPr>
          <p:cNvPr id="240" name="Google Shape;240;p13"/>
          <p:cNvSpPr/>
          <p:nvPr/>
        </p:nvSpPr>
        <p:spPr>
          <a:xfrm>
            <a:off x="4248150" y="1866900"/>
            <a:ext cx="3333750" cy="590550"/>
          </a:xfrm>
          <a:prstGeom prst="rect">
            <a:avLst/>
          </a:prstGeom>
          <a:solidFill>
            <a:srgbClr val="6DCBF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1" name="Google Shape;241;p13"/>
          <p:cNvSpPr txBox="1"/>
          <p:nvPr/>
        </p:nvSpPr>
        <p:spPr>
          <a:xfrm>
            <a:off x="4465320" y="2038350"/>
            <a:ext cx="13373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LEAST TO MOST</a:t>
            </a:r>
            <a:endParaRPr/>
          </a:p>
        </p:txBody>
      </p:sp>
      <p:sp>
        <p:nvSpPr>
          <p:cNvPr id="242" name="Google Shape;242;p13"/>
          <p:cNvSpPr txBox="1"/>
          <p:nvPr/>
        </p:nvSpPr>
        <p:spPr>
          <a:xfrm>
            <a:off x="4293870" y="2743200"/>
            <a:ext cx="3242311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increase help only when needed</a:t>
            </a:r>
            <a:endParaRPr/>
          </a:p>
        </p:txBody>
      </p:sp>
      <p:sp>
        <p:nvSpPr>
          <p:cNvPr id="243" name="Google Shape;243;p13"/>
          <p:cNvSpPr/>
          <p:nvPr/>
        </p:nvSpPr>
        <p:spPr>
          <a:xfrm>
            <a:off x="8039100" y="1866900"/>
            <a:ext cx="3333750" cy="590550"/>
          </a:xfrm>
          <a:prstGeom prst="rect">
            <a:avLst/>
          </a:prstGeom>
          <a:solidFill>
            <a:srgbClr val="BFE8D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4" name="Google Shape;244;p13"/>
          <p:cNvSpPr txBox="1"/>
          <p:nvPr/>
        </p:nvSpPr>
        <p:spPr>
          <a:xfrm>
            <a:off x="8256269" y="2038350"/>
            <a:ext cx="13373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FADE</a:t>
            </a:r>
            <a:endParaRPr/>
          </a:p>
        </p:txBody>
      </p:sp>
      <p:sp>
        <p:nvSpPr>
          <p:cNvPr id="245" name="Google Shape;245;p13"/>
          <p:cNvSpPr txBox="1"/>
          <p:nvPr/>
        </p:nvSpPr>
        <p:spPr>
          <a:xfrm>
            <a:off x="8084819" y="2743200"/>
            <a:ext cx="3242311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84"/>
              <a:buFont typeface="Comic Sans MS"/>
              <a:buNone/>
            </a:pPr>
            <a:r>
              <a:rPr b="1" i="0" lang="en-US" sz="1584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test a fresh item independently</a:t>
            </a:r>
            <a:endParaRPr/>
          </a:p>
        </p:txBody>
      </p:sp>
      <p:sp>
        <p:nvSpPr>
          <p:cNvPr id="246" name="Google Shape;246;p13"/>
          <p:cNvSpPr/>
          <p:nvPr/>
        </p:nvSpPr>
        <p:spPr>
          <a:xfrm>
            <a:off x="762000" y="3810000"/>
            <a:ext cx="1571625" cy="990600"/>
          </a:xfrm>
          <a:prstGeom prst="rect">
            <a:avLst/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7" name="Google Shape;247;p13"/>
          <p:cNvSpPr txBox="1"/>
          <p:nvPr/>
        </p:nvSpPr>
        <p:spPr>
          <a:xfrm>
            <a:off x="979169" y="4038600"/>
            <a:ext cx="1137287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3"/>
              <a:buFont typeface="Comic Sans MS"/>
              <a:buNone/>
            </a:pPr>
            <a:r>
              <a:rPr b="1" i="0" lang="en-US" sz="2403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wait</a:t>
            </a:r>
            <a:endParaRPr/>
          </a:p>
        </p:txBody>
      </p:sp>
      <p:sp>
        <p:nvSpPr>
          <p:cNvPr id="248" name="Google Shape;248;p13"/>
          <p:cNvSpPr/>
          <p:nvPr/>
        </p:nvSpPr>
        <p:spPr>
          <a:xfrm>
            <a:off x="28575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9" name="Google Shape;249;p13"/>
          <p:cNvSpPr txBox="1"/>
          <p:nvPr/>
        </p:nvSpPr>
        <p:spPr>
          <a:xfrm>
            <a:off x="3074670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omic Sans M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gesture</a:t>
            </a:r>
            <a:endParaRPr/>
          </a:p>
        </p:txBody>
      </p:sp>
      <p:sp>
        <p:nvSpPr>
          <p:cNvPr id="250" name="Google Shape;250;p13"/>
          <p:cNvSpPr/>
          <p:nvPr/>
        </p:nvSpPr>
        <p:spPr>
          <a:xfrm>
            <a:off x="49530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1" name="Google Shape;251;p13"/>
          <p:cNvSpPr txBox="1"/>
          <p:nvPr/>
        </p:nvSpPr>
        <p:spPr>
          <a:xfrm>
            <a:off x="5170170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brief cue</a:t>
            </a:r>
            <a:endParaRPr/>
          </a:p>
        </p:txBody>
      </p:sp>
      <p:sp>
        <p:nvSpPr>
          <p:cNvPr id="252" name="Google Shape;252;p13"/>
          <p:cNvSpPr/>
          <p:nvPr/>
        </p:nvSpPr>
        <p:spPr>
          <a:xfrm>
            <a:off x="70485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3" name="Google Shape;253;p13"/>
          <p:cNvSpPr txBox="1"/>
          <p:nvPr/>
        </p:nvSpPr>
        <p:spPr>
          <a:xfrm>
            <a:off x="7265669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3"/>
              <a:buFont typeface="Comic Sans MS"/>
              <a:buNone/>
            </a:pPr>
            <a:r>
              <a:rPr b="1" i="0" lang="en-US" sz="2403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model</a:t>
            </a:r>
            <a:endParaRPr/>
          </a:p>
        </p:txBody>
      </p:sp>
      <p:sp>
        <p:nvSpPr>
          <p:cNvPr id="254" name="Google Shape;254;p13"/>
          <p:cNvSpPr/>
          <p:nvPr/>
        </p:nvSpPr>
        <p:spPr>
          <a:xfrm>
            <a:off x="91440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5" name="Google Shape;255;p13"/>
          <p:cNvSpPr txBox="1"/>
          <p:nvPr/>
        </p:nvSpPr>
        <p:spPr>
          <a:xfrm>
            <a:off x="9361169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omic Sans M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physical*</a:t>
            </a:r>
            <a:endParaRPr/>
          </a:p>
        </p:txBody>
      </p:sp>
      <p:sp>
        <p:nvSpPr>
          <p:cNvPr id="256" name="Google Shape;256;p13"/>
          <p:cNvSpPr txBox="1"/>
          <p:nvPr/>
        </p:nvSpPr>
        <p:spPr>
          <a:xfrm>
            <a:off x="807719" y="5219700"/>
            <a:ext cx="10290811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95"/>
              <a:buFont typeface="Comic Sans MS"/>
              <a:buNone/>
            </a:pPr>
            <a:r>
              <a:rPr b="1" i="0" lang="en-US" sz="1395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English cue: “Check the title.” Maths cue: “Check the ones.” Model on a different example, then present a fresh item. *Physical guidance only when appropriate and authorized.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4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SHARED LANGUAGE ACCESS</a:t>
            </a:r>
            <a:endParaRPr/>
          </a:p>
        </p:txBody>
      </p:sp>
      <p:sp>
        <p:nvSpPr>
          <p:cNvPr id="262" name="Google Shape;262;p14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Reduce language and preserve thinking time</a:t>
            </a:r>
            <a:endParaRPr/>
          </a:p>
        </p:txBody>
      </p:sp>
      <p:cxnSp>
        <p:nvCxnSpPr>
          <p:cNvPr id="263" name="Google Shape;263;p14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4" name="Google Shape;264;p14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11</a:t>
            </a:r>
            <a:endParaRPr/>
          </a:p>
        </p:txBody>
      </p:sp>
      <p:sp>
        <p:nvSpPr>
          <p:cNvPr id="265" name="Google Shape;265;p14"/>
          <p:cNvSpPr txBox="1"/>
          <p:nvPr/>
        </p:nvSpPr>
        <p:spPr>
          <a:xfrm>
            <a:off x="502919" y="1790700"/>
            <a:ext cx="4909186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5"/>
              <a:buFont typeface="Comic Sans MS"/>
              <a:buNone/>
            </a:pPr>
            <a:r>
              <a:rPr b="1" i="0" lang="en-US" sz="1485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0:00-2:00 · regulation check</a:t>
            </a:r>
            <a:endParaRPr/>
          </a:p>
        </p:txBody>
      </p:sp>
      <p:sp>
        <p:nvSpPr>
          <p:cNvPr id="266" name="Google Shape;266;p14"/>
          <p:cNvSpPr txBox="1"/>
          <p:nvPr/>
        </p:nvSpPr>
        <p:spPr>
          <a:xfrm>
            <a:off x="502919" y="2381250"/>
            <a:ext cx="105156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855"/>
              <a:buFont typeface="Comic Sans MS"/>
              <a:buNone/>
            </a:pPr>
            <a:r>
              <a:rPr b="1" i="0" lang="en-US" sz="855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SAY</a:t>
            </a:r>
            <a:endParaRPr/>
          </a:p>
        </p:txBody>
      </p:sp>
      <p:sp>
        <p:nvSpPr>
          <p:cNvPr id="267" name="Google Shape;267;p14"/>
          <p:cNvSpPr txBox="1"/>
          <p:nvPr/>
        </p:nvSpPr>
        <p:spPr>
          <a:xfrm>
            <a:off x="502919" y="2724150"/>
            <a:ext cx="4909186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Instead of giving several directions, state one observable action: “Underline the topic” or “Count the ones.”</a:t>
            </a:r>
            <a:endParaRPr/>
          </a:p>
        </p:txBody>
      </p:sp>
      <p:sp>
        <p:nvSpPr>
          <p:cNvPr id="268" name="Google Shape;268;p14"/>
          <p:cNvSpPr txBox="1"/>
          <p:nvPr/>
        </p:nvSpPr>
        <p:spPr>
          <a:xfrm>
            <a:off x="502919" y="4171950"/>
            <a:ext cx="4909186" cy="1428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Use the same wording once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Pause for 5–10 seconds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Add a visual before more language</a:t>
            </a:r>
            <a:endParaRPr/>
          </a:p>
        </p:txBody>
      </p:sp>
      <p:cxnSp>
        <p:nvCxnSpPr>
          <p:cNvPr id="269" name="Google Shape;269;p14"/>
          <p:cNvCxnSpPr/>
          <p:nvPr/>
        </p:nvCxnSpPr>
        <p:spPr>
          <a:xfrm flipH="1">
            <a:off x="5924550" y="1771650"/>
            <a:ext cx="1" cy="4095750"/>
          </a:xfrm>
          <a:prstGeom prst="straightConnector1">
            <a:avLst/>
          </a:prstGeom>
          <a:noFill/>
          <a:ln cap="flat" cmpd="sng" w="19050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0" name="Google Shape;270;p14"/>
          <p:cNvSpPr txBox="1"/>
          <p:nvPr/>
        </p:nvSpPr>
        <p:spPr>
          <a:xfrm>
            <a:off x="6427470" y="1790700"/>
            <a:ext cx="4909185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5"/>
              <a:buFont typeface="Comic Sans MS"/>
              <a:buNone/>
            </a:pPr>
            <a:r>
              <a:rPr b="1" i="0" lang="en-US" sz="1485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2:00-6:00 · rapid review</a:t>
            </a:r>
            <a:endParaRPr/>
          </a:p>
        </p:txBody>
      </p:sp>
      <p:sp>
        <p:nvSpPr>
          <p:cNvPr id="271" name="Google Shape;271;p14"/>
          <p:cNvSpPr/>
          <p:nvPr/>
        </p:nvSpPr>
        <p:spPr>
          <a:xfrm>
            <a:off x="6762750" y="2667000"/>
            <a:ext cx="819150" cy="819150"/>
          </a:xfrm>
          <a:prstGeom prst="ellipse">
            <a:avLst/>
          </a:prstGeom>
          <a:solidFill>
            <a:srgbClr val="6DCBF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2" name="Google Shape;272;p14"/>
          <p:cNvSpPr txBox="1"/>
          <p:nvPr/>
        </p:nvSpPr>
        <p:spPr>
          <a:xfrm>
            <a:off x="6951344" y="2895600"/>
            <a:ext cx="441961" cy="3359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</a:t>
            </a:r>
            <a:endParaRPr/>
          </a:p>
        </p:txBody>
      </p:sp>
      <p:sp>
        <p:nvSpPr>
          <p:cNvPr id="273" name="Google Shape;273;p14"/>
          <p:cNvSpPr/>
          <p:nvPr/>
        </p:nvSpPr>
        <p:spPr>
          <a:xfrm>
            <a:off x="8153400" y="2667000"/>
            <a:ext cx="819150" cy="819150"/>
          </a:xfrm>
          <a:prstGeom prst="ellipse">
            <a:avLst/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4" name="Google Shape;274;p14"/>
          <p:cNvSpPr txBox="1"/>
          <p:nvPr/>
        </p:nvSpPr>
        <p:spPr>
          <a:xfrm>
            <a:off x="8341994" y="2895600"/>
            <a:ext cx="441961" cy="3359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DO</a:t>
            </a:r>
            <a:endParaRPr/>
          </a:p>
        </p:txBody>
      </p:sp>
      <p:cxnSp>
        <p:nvCxnSpPr>
          <p:cNvPr id="275" name="Google Shape;275;p14"/>
          <p:cNvCxnSpPr/>
          <p:nvPr/>
        </p:nvCxnSpPr>
        <p:spPr>
          <a:xfrm>
            <a:off x="9086850" y="3076575"/>
            <a:ext cx="857250" cy="0"/>
          </a:xfrm>
          <a:prstGeom prst="straightConnector1">
            <a:avLst/>
          </a:prstGeom>
          <a:noFill/>
          <a:ln cap="flat" cmpd="sng" w="38100">
            <a:solidFill>
              <a:srgbClr val="3D8D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6" name="Google Shape;276;p14"/>
          <p:cNvSpPr/>
          <p:nvPr/>
        </p:nvSpPr>
        <p:spPr>
          <a:xfrm>
            <a:off x="10096500" y="2667000"/>
            <a:ext cx="952500" cy="819150"/>
          </a:xfrm>
          <a:prstGeom prst="roundRect">
            <a:avLst>
              <a:gd fmla="val 9302" name="adj"/>
            </a:avLst>
          </a:prstGeom>
          <a:solidFill>
            <a:srgbClr val="BFE8D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7" name="Google Shape;277;p14"/>
          <p:cNvSpPr txBox="1"/>
          <p:nvPr/>
        </p:nvSpPr>
        <p:spPr>
          <a:xfrm>
            <a:off x="10285094" y="2895600"/>
            <a:ext cx="575311" cy="323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WAIT</a:t>
            </a:r>
            <a:endParaRPr/>
          </a:p>
        </p:txBody>
      </p:sp>
      <p:sp>
        <p:nvSpPr>
          <p:cNvPr id="278" name="Google Shape;278;p14"/>
          <p:cNvSpPr txBox="1"/>
          <p:nvPr/>
        </p:nvSpPr>
        <p:spPr>
          <a:xfrm>
            <a:off x="6427470" y="3886200"/>
            <a:ext cx="4909185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ic Sans MS"/>
              <a:buNone/>
            </a:pPr>
            <a:r>
              <a:rPr b="1" i="0" lang="en-US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Watch quietly during processing time. Extra explanation can increase the demand and hide what the student independently understands.</a:t>
            </a:r>
            <a:endParaRPr/>
          </a:p>
        </p:txBody>
      </p:sp>
      <p:sp>
        <p:nvSpPr>
          <p:cNvPr id="279" name="Google Shape;279;p14"/>
          <p:cNvSpPr txBox="1"/>
          <p:nvPr/>
        </p:nvSpPr>
        <p:spPr>
          <a:xfrm>
            <a:off x="6427470" y="4857750"/>
            <a:ext cx="4909185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Observe: response after wait · after visual · after brief cue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5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SHARED VISUAL ROUTINE</a:t>
            </a:r>
            <a:endParaRPr/>
          </a:p>
        </p:txBody>
      </p:sp>
      <p:sp>
        <p:nvSpPr>
          <p:cNvPr id="285" name="Google Shape;285;p15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Show what is happening now and what comes next</a:t>
            </a:r>
            <a:endParaRPr/>
          </a:p>
        </p:txBody>
      </p:sp>
      <p:cxnSp>
        <p:nvCxnSpPr>
          <p:cNvPr id="286" name="Google Shape;286;p15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7" name="Google Shape;287;p15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12</a:t>
            </a:r>
            <a:endParaRPr/>
          </a:p>
        </p:txBody>
      </p:sp>
      <p:sp>
        <p:nvSpPr>
          <p:cNvPr id="288" name="Google Shape;288;p15"/>
          <p:cNvSpPr txBox="1"/>
          <p:nvPr/>
        </p:nvSpPr>
        <p:spPr>
          <a:xfrm>
            <a:off x="502919" y="1790700"/>
            <a:ext cx="4909186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5"/>
              <a:buFont typeface="Comic Sans MS"/>
              <a:buNone/>
            </a:pPr>
            <a:r>
              <a:rPr b="1" i="0" lang="en-US" sz="1485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0:00-2:00 · regulation check</a:t>
            </a:r>
            <a:endParaRPr/>
          </a:p>
        </p:txBody>
      </p:sp>
      <p:sp>
        <p:nvSpPr>
          <p:cNvPr id="289" name="Google Shape;289;p15"/>
          <p:cNvSpPr txBox="1"/>
          <p:nvPr/>
        </p:nvSpPr>
        <p:spPr>
          <a:xfrm>
            <a:off x="502919" y="2381250"/>
            <a:ext cx="105156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855"/>
              <a:buFont typeface="Comic Sans MS"/>
              <a:buNone/>
            </a:pPr>
            <a:r>
              <a:rPr b="1" i="0" lang="en-US" sz="855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SAY</a:t>
            </a:r>
            <a:endParaRPr/>
          </a:p>
        </p:txBody>
      </p:sp>
      <p:sp>
        <p:nvSpPr>
          <p:cNvPr id="290" name="Google Shape;290;p15"/>
          <p:cNvSpPr txBox="1"/>
          <p:nvPr/>
        </p:nvSpPr>
        <p:spPr>
          <a:xfrm>
            <a:off x="502919" y="2724150"/>
            <a:ext cx="4909186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Use: WHOLE CLASS → SMALL GROUP → TRY ONE → SHARE → FINISHED.</a:t>
            </a:r>
            <a:endParaRPr/>
          </a:p>
        </p:txBody>
      </p:sp>
      <p:sp>
        <p:nvSpPr>
          <p:cNvPr id="291" name="Google Shape;291;p15"/>
          <p:cNvSpPr txBox="1"/>
          <p:nvPr/>
        </p:nvSpPr>
        <p:spPr>
          <a:xfrm>
            <a:off x="502919" y="4171950"/>
            <a:ext cx="4909186" cy="1428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Preview the move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Carry AAC and needed tools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Use the same finished location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Give a transition warning</a:t>
            </a:r>
            <a:endParaRPr/>
          </a:p>
        </p:txBody>
      </p:sp>
      <p:cxnSp>
        <p:nvCxnSpPr>
          <p:cNvPr id="292" name="Google Shape;292;p15"/>
          <p:cNvCxnSpPr/>
          <p:nvPr/>
        </p:nvCxnSpPr>
        <p:spPr>
          <a:xfrm flipH="1">
            <a:off x="5924550" y="1771650"/>
            <a:ext cx="1" cy="4095750"/>
          </a:xfrm>
          <a:prstGeom prst="straightConnector1">
            <a:avLst/>
          </a:prstGeom>
          <a:noFill/>
          <a:ln cap="flat" cmpd="sng" w="19050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3" name="Google Shape;293;p15"/>
          <p:cNvSpPr txBox="1"/>
          <p:nvPr/>
        </p:nvSpPr>
        <p:spPr>
          <a:xfrm>
            <a:off x="6427470" y="1790700"/>
            <a:ext cx="4909185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5"/>
              <a:buFont typeface="Comic Sans MS"/>
              <a:buNone/>
            </a:pPr>
            <a:r>
              <a:rPr b="1" i="0" lang="en-US" sz="1485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2:00-6:00 · rapid review</a:t>
            </a:r>
            <a:endParaRPr/>
          </a:p>
        </p:txBody>
      </p:sp>
      <p:sp>
        <p:nvSpPr>
          <p:cNvPr id="294" name="Google Shape;294;p15"/>
          <p:cNvSpPr/>
          <p:nvPr/>
        </p:nvSpPr>
        <p:spPr>
          <a:xfrm>
            <a:off x="6762750" y="2667000"/>
            <a:ext cx="819150" cy="819150"/>
          </a:xfrm>
          <a:prstGeom prst="ellipse">
            <a:avLst/>
          </a:prstGeom>
          <a:solidFill>
            <a:srgbClr val="6DCBF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95" name="Google Shape;295;p15"/>
          <p:cNvSpPr txBox="1"/>
          <p:nvPr/>
        </p:nvSpPr>
        <p:spPr>
          <a:xfrm>
            <a:off x="6951344" y="2802731"/>
            <a:ext cx="441961" cy="5691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Comic Sans MS"/>
              <a:buNone/>
            </a:pPr>
            <a:r>
              <a:rPr b="1" lang="en-US" sz="1260">
                <a:latin typeface="Comic Sans MS"/>
                <a:ea typeface="Comic Sans MS"/>
                <a:cs typeface="Comic Sans MS"/>
                <a:sym typeface="Comic Sans MS"/>
              </a:rPr>
              <a:t>WE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Comic Sans MS"/>
              <a:buNone/>
            </a:pPr>
            <a:r>
              <a:rPr b="1" i="0" lang="en-US" sz="126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DO</a:t>
            </a:r>
            <a:endParaRPr/>
          </a:p>
        </p:txBody>
      </p:sp>
      <p:sp>
        <p:nvSpPr>
          <p:cNvPr id="296" name="Google Shape;296;p15"/>
          <p:cNvSpPr/>
          <p:nvPr/>
        </p:nvSpPr>
        <p:spPr>
          <a:xfrm>
            <a:off x="8153400" y="2667000"/>
            <a:ext cx="819150" cy="819150"/>
          </a:xfrm>
          <a:prstGeom prst="ellipse">
            <a:avLst/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97" name="Google Shape;297;p15"/>
          <p:cNvSpPr txBox="1"/>
          <p:nvPr/>
        </p:nvSpPr>
        <p:spPr>
          <a:xfrm>
            <a:off x="8341994" y="2895600"/>
            <a:ext cx="441961" cy="323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omic Sans MS"/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NEXT</a:t>
            </a:r>
            <a:endParaRPr/>
          </a:p>
        </p:txBody>
      </p:sp>
      <p:cxnSp>
        <p:nvCxnSpPr>
          <p:cNvPr id="298" name="Google Shape;298;p15"/>
          <p:cNvCxnSpPr/>
          <p:nvPr/>
        </p:nvCxnSpPr>
        <p:spPr>
          <a:xfrm>
            <a:off x="9086850" y="3076575"/>
            <a:ext cx="857250" cy="0"/>
          </a:xfrm>
          <a:prstGeom prst="straightConnector1">
            <a:avLst/>
          </a:prstGeom>
          <a:noFill/>
          <a:ln cap="flat" cmpd="sng" w="38100">
            <a:solidFill>
              <a:srgbClr val="3D8D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9" name="Google Shape;299;p15"/>
          <p:cNvSpPr/>
          <p:nvPr/>
        </p:nvSpPr>
        <p:spPr>
          <a:xfrm>
            <a:off x="10096500" y="2667000"/>
            <a:ext cx="952500" cy="819150"/>
          </a:xfrm>
          <a:prstGeom prst="roundRect">
            <a:avLst>
              <a:gd fmla="val 9302" name="adj"/>
            </a:avLst>
          </a:prstGeom>
          <a:solidFill>
            <a:srgbClr val="BFE8D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00" name="Google Shape;300;p15"/>
          <p:cNvSpPr txBox="1"/>
          <p:nvPr/>
        </p:nvSpPr>
        <p:spPr>
          <a:xfrm>
            <a:off x="10285094" y="2895600"/>
            <a:ext cx="575311" cy="323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ic Sans MS"/>
              <a:buNone/>
            </a:pPr>
            <a:r>
              <a:rPr b="1" i="0" lang="en-US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SHARE</a:t>
            </a:r>
            <a:endParaRPr/>
          </a:p>
        </p:txBody>
      </p:sp>
      <p:sp>
        <p:nvSpPr>
          <p:cNvPr id="301" name="Google Shape;301;p15"/>
          <p:cNvSpPr txBox="1"/>
          <p:nvPr/>
        </p:nvSpPr>
        <p:spPr>
          <a:xfrm>
            <a:off x="6427470" y="3886200"/>
            <a:ext cx="4909185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“Now: try one with me. Next: return to your table and share your answer.” Point to each step, then move with the student—not ahead of them.</a:t>
            </a:r>
            <a:endParaRPr/>
          </a:p>
        </p:txBody>
      </p:sp>
      <p:sp>
        <p:nvSpPr>
          <p:cNvPr id="302" name="Google Shape;302;p15"/>
          <p:cNvSpPr txBox="1"/>
          <p:nvPr/>
        </p:nvSpPr>
        <p:spPr>
          <a:xfrm>
            <a:off x="6427470" y="4857750"/>
            <a:ext cx="4909185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Transition data: visual only / verbal cue / adult escort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6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SHARED COMMUNICATION</a:t>
            </a:r>
            <a:endParaRPr/>
          </a:p>
        </p:txBody>
      </p:sp>
      <p:sp>
        <p:nvSpPr>
          <p:cNvPr id="308" name="Google Shape;308;p16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Teach requests that work in every lesson</a:t>
            </a:r>
            <a:endParaRPr/>
          </a:p>
        </p:txBody>
      </p:sp>
      <p:cxnSp>
        <p:nvCxnSpPr>
          <p:cNvPr id="309" name="Google Shape;309;p16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0" name="Google Shape;310;p16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13</a:t>
            </a:r>
            <a:endParaRPr/>
          </a:p>
        </p:txBody>
      </p:sp>
      <p:sp>
        <p:nvSpPr>
          <p:cNvPr id="311" name="Google Shape;311;p16"/>
          <p:cNvSpPr/>
          <p:nvPr/>
        </p:nvSpPr>
        <p:spPr>
          <a:xfrm>
            <a:off x="457200" y="1866900"/>
            <a:ext cx="3333750" cy="590550"/>
          </a:xfrm>
          <a:prstGeom prst="rect">
            <a:avLst/>
          </a:prstGeom>
          <a:solidFill>
            <a:srgbClr val="3D8D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12" name="Google Shape;312;p16"/>
          <p:cNvSpPr txBox="1"/>
          <p:nvPr/>
        </p:nvSpPr>
        <p:spPr>
          <a:xfrm>
            <a:off x="674369" y="2038350"/>
            <a:ext cx="1337312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MODEL</a:t>
            </a:r>
            <a:endParaRPr/>
          </a:p>
        </p:txBody>
      </p:sp>
      <p:sp>
        <p:nvSpPr>
          <p:cNvPr id="313" name="Google Shape;313;p16"/>
          <p:cNvSpPr txBox="1"/>
          <p:nvPr/>
        </p:nvSpPr>
        <p:spPr>
          <a:xfrm>
            <a:off x="502919" y="2641600"/>
            <a:ext cx="3242312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point to or use the message</a:t>
            </a:r>
            <a:endParaRPr/>
          </a:p>
        </p:txBody>
      </p:sp>
      <p:sp>
        <p:nvSpPr>
          <p:cNvPr id="314" name="Google Shape;314;p16"/>
          <p:cNvSpPr/>
          <p:nvPr/>
        </p:nvSpPr>
        <p:spPr>
          <a:xfrm>
            <a:off x="4248150" y="1866900"/>
            <a:ext cx="3333750" cy="590550"/>
          </a:xfrm>
          <a:prstGeom prst="rect">
            <a:avLst/>
          </a:prstGeom>
          <a:solidFill>
            <a:srgbClr val="6DCBF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15" name="Google Shape;315;p16"/>
          <p:cNvSpPr txBox="1"/>
          <p:nvPr/>
        </p:nvSpPr>
        <p:spPr>
          <a:xfrm>
            <a:off x="4465320" y="2038350"/>
            <a:ext cx="13373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HONOUR</a:t>
            </a:r>
            <a:endParaRPr/>
          </a:p>
        </p:txBody>
      </p:sp>
      <p:sp>
        <p:nvSpPr>
          <p:cNvPr id="316" name="Google Shape;316;p16"/>
          <p:cNvSpPr txBox="1"/>
          <p:nvPr/>
        </p:nvSpPr>
        <p:spPr>
          <a:xfrm>
            <a:off x="4293870" y="2641600"/>
            <a:ext cx="3242311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respond quickly when possible</a:t>
            </a:r>
            <a:endParaRPr/>
          </a:p>
        </p:txBody>
      </p:sp>
      <p:sp>
        <p:nvSpPr>
          <p:cNvPr id="317" name="Google Shape;317;p16"/>
          <p:cNvSpPr/>
          <p:nvPr/>
        </p:nvSpPr>
        <p:spPr>
          <a:xfrm>
            <a:off x="8039100" y="1866900"/>
            <a:ext cx="3333750" cy="590550"/>
          </a:xfrm>
          <a:prstGeom prst="rect">
            <a:avLst/>
          </a:prstGeom>
          <a:solidFill>
            <a:srgbClr val="BFE8D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18" name="Google Shape;318;p16"/>
          <p:cNvSpPr txBox="1"/>
          <p:nvPr/>
        </p:nvSpPr>
        <p:spPr>
          <a:xfrm>
            <a:off x="8256269" y="2038350"/>
            <a:ext cx="13373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RETURN</a:t>
            </a:r>
            <a:endParaRPr/>
          </a:p>
        </p:txBody>
      </p:sp>
      <p:sp>
        <p:nvSpPr>
          <p:cNvPr id="319" name="Google Shape;319;p16"/>
          <p:cNvSpPr txBox="1"/>
          <p:nvPr/>
        </p:nvSpPr>
        <p:spPr>
          <a:xfrm>
            <a:off x="8084819" y="2641600"/>
            <a:ext cx="3242311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support re-entry after the need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is met</a:t>
            </a:r>
            <a:endParaRPr/>
          </a:p>
        </p:txBody>
      </p:sp>
      <p:sp>
        <p:nvSpPr>
          <p:cNvPr id="320" name="Google Shape;320;p16"/>
          <p:cNvSpPr/>
          <p:nvPr/>
        </p:nvSpPr>
        <p:spPr>
          <a:xfrm>
            <a:off x="762000" y="4076700"/>
            <a:ext cx="1571625" cy="990600"/>
          </a:xfrm>
          <a:prstGeom prst="rect">
            <a:avLst/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21" name="Google Shape;321;p16"/>
          <p:cNvSpPr txBox="1"/>
          <p:nvPr/>
        </p:nvSpPr>
        <p:spPr>
          <a:xfrm>
            <a:off x="979169" y="4305300"/>
            <a:ext cx="1137287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3"/>
              <a:buFont typeface="Comic Sans MS"/>
              <a:buNone/>
            </a:pPr>
            <a:r>
              <a:rPr b="1" i="0" lang="en-US" sz="2403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help</a:t>
            </a:r>
            <a:endParaRPr/>
          </a:p>
        </p:txBody>
      </p:sp>
      <p:sp>
        <p:nvSpPr>
          <p:cNvPr id="322" name="Google Shape;322;p16"/>
          <p:cNvSpPr/>
          <p:nvPr/>
        </p:nvSpPr>
        <p:spPr>
          <a:xfrm>
            <a:off x="2857500" y="40767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23" name="Google Shape;323;p16"/>
          <p:cNvSpPr txBox="1"/>
          <p:nvPr/>
        </p:nvSpPr>
        <p:spPr>
          <a:xfrm>
            <a:off x="3074670" y="43053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3"/>
              <a:buFont typeface="Comic Sans MS"/>
              <a:buNone/>
            </a:pPr>
            <a:r>
              <a:rPr b="1" i="0" lang="en-US" sz="2403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break</a:t>
            </a:r>
            <a:endParaRPr/>
          </a:p>
        </p:txBody>
      </p:sp>
      <p:sp>
        <p:nvSpPr>
          <p:cNvPr id="324" name="Google Shape;324;p16"/>
          <p:cNvSpPr/>
          <p:nvPr/>
        </p:nvSpPr>
        <p:spPr>
          <a:xfrm>
            <a:off x="4953000" y="40767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25" name="Google Shape;325;p16"/>
          <p:cNvSpPr txBox="1"/>
          <p:nvPr/>
        </p:nvSpPr>
        <p:spPr>
          <a:xfrm>
            <a:off x="5170170" y="43053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more time</a:t>
            </a:r>
            <a:endParaRPr/>
          </a:p>
        </p:txBody>
      </p:sp>
      <p:sp>
        <p:nvSpPr>
          <p:cNvPr id="326" name="Google Shape;326;p16"/>
          <p:cNvSpPr/>
          <p:nvPr/>
        </p:nvSpPr>
        <p:spPr>
          <a:xfrm>
            <a:off x="7048500" y="40767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27" name="Google Shape;327;p16"/>
          <p:cNvSpPr txBox="1"/>
          <p:nvPr/>
        </p:nvSpPr>
        <p:spPr>
          <a:xfrm>
            <a:off x="7265669" y="43053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read it</a:t>
            </a:r>
            <a:endParaRPr/>
          </a:p>
        </p:txBody>
      </p:sp>
      <p:sp>
        <p:nvSpPr>
          <p:cNvPr id="328" name="Google Shape;328;p16"/>
          <p:cNvSpPr/>
          <p:nvPr/>
        </p:nvSpPr>
        <p:spPr>
          <a:xfrm>
            <a:off x="9144000" y="40767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29" name="Google Shape;329;p16"/>
          <p:cNvSpPr txBox="1"/>
          <p:nvPr/>
        </p:nvSpPr>
        <p:spPr>
          <a:xfrm>
            <a:off x="9361169" y="43053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my answer</a:t>
            </a:r>
            <a:endParaRPr/>
          </a:p>
        </p:txBody>
      </p:sp>
      <p:sp>
        <p:nvSpPr>
          <p:cNvPr id="330" name="Google Shape;330;p16"/>
          <p:cNvSpPr txBox="1"/>
          <p:nvPr/>
        </p:nvSpPr>
        <p:spPr>
          <a:xfrm>
            <a:off x="807719" y="5219700"/>
            <a:ext cx="10290811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95"/>
              <a:buFont typeface="Comic Sans MS"/>
              <a:buNone/>
            </a:pPr>
            <a:r>
              <a:rPr b="1" i="0" lang="en-US" sz="1395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Adult model: “You can say, sign, or select ‘help.’” Give one useful support, then pause: “You asked for help. Now you try.” Keep AAC available throughout.</a:t>
            </a:r>
            <a:endParaRPr/>
          </a:p>
        </p:txBody>
      </p:sp>
      <p:pic>
        <p:nvPicPr>
          <p:cNvPr descr="Screenshot 2026-08-24 at 10.02.19 PM.png" id="331" name="Google Shape;33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5486" y="3096260"/>
            <a:ext cx="1044653" cy="9395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6-08-24 at 10.02.23 PM.png" id="332" name="Google Shape;33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81752" y="3051810"/>
            <a:ext cx="1123146" cy="9906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6-08-24 at 10.02.28 PM.png" id="333" name="Google Shape;333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70170" y="3019752"/>
            <a:ext cx="1137286" cy="10293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6-08-24 at 10.02.33 PM.png" id="334" name="Google Shape;334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65669" y="3000152"/>
            <a:ext cx="1137286" cy="10431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6-08-24 at 10.02.37 PM.png" id="335" name="Google Shape;335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337357" y="2979899"/>
            <a:ext cx="1184911" cy="1058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7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ENGLISH · QUICK DATA</a:t>
            </a:r>
            <a:endParaRPr/>
          </a:p>
        </p:txBody>
      </p:sp>
      <p:sp>
        <p:nvSpPr>
          <p:cNvPr id="341" name="Google Shape;341;p17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Collect a small literacy data set</a:t>
            </a:r>
            <a:endParaRPr/>
          </a:p>
        </p:txBody>
      </p:sp>
      <p:cxnSp>
        <p:nvCxnSpPr>
          <p:cNvPr id="342" name="Google Shape;342;p17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3" name="Google Shape;343;p17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14</a:t>
            </a:r>
            <a:endParaRPr/>
          </a:p>
        </p:txBody>
      </p:sp>
      <p:sp>
        <p:nvSpPr>
          <p:cNvPr id="344" name="Google Shape;344;p17"/>
          <p:cNvSpPr txBox="1"/>
          <p:nvPr/>
        </p:nvSpPr>
        <p:spPr>
          <a:xfrm>
            <a:off x="502919" y="1809750"/>
            <a:ext cx="6385561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omic Sans MS"/>
              <a:buNone/>
            </a:pPr>
            <a:r>
              <a:rPr b="1" i="0" lang="en-US" sz="27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FOCUS SKILL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omic Sans MS"/>
              <a:buNone/>
            </a:pPr>
            <a:r>
              <a:rPr b="1" i="0" lang="en-US" sz="27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Main idea + two supporting details</a:t>
            </a:r>
            <a:endParaRPr/>
          </a:p>
        </p:txBody>
      </p:sp>
      <p:sp>
        <p:nvSpPr>
          <p:cNvPr id="345" name="Google Shape;345;p17"/>
          <p:cNvSpPr txBox="1"/>
          <p:nvPr/>
        </p:nvSpPr>
        <p:spPr>
          <a:xfrm>
            <a:off x="502919" y="3257550"/>
            <a:ext cx="6099811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Score three planned opportunities. Note accuracy, response mode, and the least intrusive prompt. Keep decoding information separate when comprehension is the target.</a:t>
            </a:r>
            <a:endParaRPr/>
          </a:p>
        </p:txBody>
      </p:sp>
      <p:sp>
        <p:nvSpPr>
          <p:cNvPr id="346" name="Google Shape;346;p17"/>
          <p:cNvSpPr/>
          <p:nvPr/>
        </p:nvSpPr>
        <p:spPr>
          <a:xfrm>
            <a:off x="7372350" y="1790700"/>
            <a:ext cx="4095750" cy="363855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47" name="Google Shape;347;p17"/>
          <p:cNvSpPr txBox="1"/>
          <p:nvPr/>
        </p:nvSpPr>
        <p:spPr>
          <a:xfrm>
            <a:off x="7722869" y="2076450"/>
            <a:ext cx="3242311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29"/>
              <a:buFont typeface="Comic Sans MS"/>
              <a:buNone/>
            </a:pPr>
            <a:r>
              <a:rPr b="1" i="0" lang="en-US" sz="1529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Fictional data strip</a:t>
            </a:r>
            <a:endParaRPr/>
          </a:p>
        </p:txBody>
      </p:sp>
      <p:sp>
        <p:nvSpPr>
          <p:cNvPr id="348" name="Google Shape;348;p17"/>
          <p:cNvSpPr txBox="1"/>
          <p:nvPr/>
        </p:nvSpPr>
        <p:spPr>
          <a:xfrm>
            <a:off x="7722869" y="2667000"/>
            <a:ext cx="3242311" cy="2190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Item 1 · main idea correct · gesture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Detail 1 · correct · independent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Detail 2 · incorrect · verbal cue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Initiated task · visual only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Rejoined class · independent</a:t>
            </a:r>
            <a:endParaRPr/>
          </a:p>
        </p:txBody>
      </p:sp>
      <p:sp>
        <p:nvSpPr>
          <p:cNvPr id="349" name="Google Shape;349;p17"/>
          <p:cNvSpPr/>
          <p:nvPr/>
        </p:nvSpPr>
        <p:spPr>
          <a:xfrm>
            <a:off x="457200" y="5067300"/>
            <a:ext cx="4191000" cy="323850"/>
          </a:xfrm>
          <a:prstGeom prst="roundRect">
            <a:avLst>
              <a:gd fmla="val 23529" name="adj"/>
            </a:avLst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50" name="Google Shape;350;p17"/>
          <p:cNvSpPr txBox="1"/>
          <p:nvPr/>
        </p:nvSpPr>
        <p:spPr>
          <a:xfrm>
            <a:off x="598169" y="5124450"/>
            <a:ext cx="3909061" cy="2343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omic Sans MS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Decision: keep line guide · fade pointing cue · reteach evidence selection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8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ENGLISH · REJOINING</a:t>
            </a:r>
            <a:endParaRPr/>
          </a:p>
        </p:txBody>
      </p:sp>
      <p:sp>
        <p:nvSpPr>
          <p:cNvPr id="356" name="Google Shape;356;p18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Return with an answer the student can contribute</a:t>
            </a:r>
            <a:endParaRPr/>
          </a:p>
        </p:txBody>
      </p:sp>
      <p:cxnSp>
        <p:nvCxnSpPr>
          <p:cNvPr id="357" name="Google Shape;357;p18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8" name="Google Shape;358;p18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15</a:t>
            </a:r>
            <a:endParaRPr/>
          </a:p>
        </p:txBody>
      </p:sp>
      <p:sp>
        <p:nvSpPr>
          <p:cNvPr id="359" name="Google Shape;359;p18"/>
          <p:cNvSpPr txBox="1"/>
          <p:nvPr/>
        </p:nvSpPr>
        <p:spPr>
          <a:xfrm>
            <a:off x="502919" y="1809750"/>
            <a:ext cx="6385561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REJOIN IN THREE STEPS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1. Finish one successful response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2. Mark the evidence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3. Carry the text back to the class</a:t>
            </a:r>
            <a:endParaRPr/>
          </a:p>
        </p:txBody>
      </p:sp>
      <p:sp>
        <p:nvSpPr>
          <p:cNvPr id="360" name="Google Shape;360;p18"/>
          <p:cNvSpPr txBox="1"/>
          <p:nvPr/>
        </p:nvSpPr>
        <p:spPr>
          <a:xfrm>
            <a:off x="502919" y="3257550"/>
            <a:ext cx="6099811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Give the student a purposeful role: share the selected main idea, point to one supporting detail, compare answers with a peer, or begin the same written response as classmates.</a:t>
            </a:r>
            <a:endParaRPr/>
          </a:p>
        </p:txBody>
      </p:sp>
      <p:sp>
        <p:nvSpPr>
          <p:cNvPr id="361" name="Google Shape;361;p18"/>
          <p:cNvSpPr/>
          <p:nvPr/>
        </p:nvSpPr>
        <p:spPr>
          <a:xfrm>
            <a:off x="7372350" y="1790700"/>
            <a:ext cx="4095750" cy="363855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62" name="Google Shape;362;p18"/>
          <p:cNvSpPr txBox="1"/>
          <p:nvPr/>
        </p:nvSpPr>
        <p:spPr>
          <a:xfrm>
            <a:off x="7722869" y="2076450"/>
            <a:ext cx="3242311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29"/>
              <a:buFont typeface="Comic Sans MS"/>
              <a:buNone/>
            </a:pPr>
            <a:r>
              <a:rPr b="1" i="0" lang="en-US" sz="1529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Adult hand-off language</a:t>
            </a:r>
            <a:endParaRPr/>
          </a:p>
        </p:txBody>
      </p:sp>
      <p:sp>
        <p:nvSpPr>
          <p:cNvPr id="363" name="Google Shape;363;p18"/>
          <p:cNvSpPr txBox="1"/>
          <p:nvPr/>
        </p:nvSpPr>
        <p:spPr>
          <a:xfrm>
            <a:off x="7722869" y="2667000"/>
            <a:ext cx="3242311" cy="2190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“You chose the main idea and highlighted two details. Take the passage back. Your class is discussing detail two. Show or say the evidence you found.”</a:t>
            </a:r>
            <a:endParaRPr/>
          </a:p>
        </p:txBody>
      </p:sp>
      <p:sp>
        <p:nvSpPr>
          <p:cNvPr id="364" name="Google Shape;364;p18"/>
          <p:cNvSpPr/>
          <p:nvPr/>
        </p:nvSpPr>
        <p:spPr>
          <a:xfrm>
            <a:off x="457200" y="5067300"/>
            <a:ext cx="4191000" cy="323850"/>
          </a:xfrm>
          <a:prstGeom prst="roundRect">
            <a:avLst>
              <a:gd fmla="val 23529" name="adj"/>
            </a:avLst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65" name="Google Shape;365;p18"/>
          <p:cNvSpPr txBox="1"/>
          <p:nvPr/>
        </p:nvSpPr>
        <p:spPr>
          <a:xfrm>
            <a:off x="598169" y="5124450"/>
            <a:ext cx="3909061" cy="2343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omic Sans MS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Fade: check once after re-entry, then step away at the agreed point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26-08-24 at 10.11.50 PM.png" id="370" name="Google Shape;37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1731" y="-23864"/>
            <a:ext cx="9348538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26-08-24 at 10.09.19 PM.png" id="26" name="Google Shape;26;p2"/>
          <p:cNvPicPr preferRelativeResize="0"/>
          <p:nvPr/>
        </p:nvPicPr>
        <p:blipFill rotWithShape="1">
          <a:blip r:embed="rId3">
            <a:alphaModFix/>
          </a:blip>
          <a:srcRect b="2087" l="0" r="0" t="2621"/>
          <a:stretch/>
        </p:blipFill>
        <p:spPr>
          <a:xfrm>
            <a:off x="2760875" y="92125"/>
            <a:ext cx="6670251" cy="6711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0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MATHS · SHARED TARGET</a:t>
            </a:r>
            <a:endParaRPr/>
          </a:p>
        </p:txBody>
      </p:sp>
      <p:sp>
        <p:nvSpPr>
          <p:cNvPr id="376" name="Google Shape;376;p20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Keep the mathematics target visible</a:t>
            </a:r>
            <a:endParaRPr/>
          </a:p>
        </p:txBody>
      </p:sp>
      <p:cxnSp>
        <p:nvCxnSpPr>
          <p:cNvPr id="377" name="Google Shape;377;p20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8" name="Google Shape;378;p20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16</a:t>
            </a:r>
            <a:endParaRPr/>
          </a:p>
        </p:txBody>
      </p:sp>
      <p:sp>
        <p:nvSpPr>
          <p:cNvPr id="379" name="Google Shape;379;p20"/>
          <p:cNvSpPr txBox="1"/>
          <p:nvPr/>
        </p:nvSpPr>
        <p:spPr>
          <a:xfrm>
            <a:off x="502919" y="1809750"/>
            <a:ext cx="6385561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omic Sans MS"/>
              <a:buNone/>
            </a:pPr>
            <a:r>
              <a:rPr b="1" i="0" lang="en-US" sz="27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Students will solve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omic Sans MS"/>
              <a:buNone/>
            </a:pPr>
            <a:r>
              <a:rPr b="1" i="0" lang="en-US" sz="27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38 + 24 = 62</a:t>
            </a:r>
            <a:endParaRPr/>
          </a:p>
        </p:txBody>
      </p:sp>
      <p:sp>
        <p:nvSpPr>
          <p:cNvPr id="380" name="Google Shape;380;p20"/>
          <p:cNvSpPr txBox="1"/>
          <p:nvPr/>
        </p:nvSpPr>
        <p:spPr>
          <a:xfrm>
            <a:off x="502919" y="3257550"/>
            <a:ext cx="6099811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Students build tens and ones, regroup ten ones as one ten, connect the model to the equation, and explain their strategy.</a:t>
            </a:r>
            <a:endParaRPr/>
          </a:p>
        </p:txBody>
      </p:sp>
      <p:sp>
        <p:nvSpPr>
          <p:cNvPr id="381" name="Google Shape;381;p20"/>
          <p:cNvSpPr/>
          <p:nvPr/>
        </p:nvSpPr>
        <p:spPr>
          <a:xfrm>
            <a:off x="7372350" y="1790700"/>
            <a:ext cx="4095750" cy="4411739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82" name="Google Shape;382;p20"/>
          <p:cNvSpPr txBox="1"/>
          <p:nvPr/>
        </p:nvSpPr>
        <p:spPr>
          <a:xfrm>
            <a:off x="7722869" y="2076450"/>
            <a:ext cx="3242311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29"/>
              <a:buFont typeface="Comic Sans MS"/>
              <a:buNone/>
            </a:pPr>
            <a:r>
              <a:rPr b="1" i="0" lang="en-US" sz="1529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Prepare access tools</a:t>
            </a:r>
            <a:endParaRPr/>
          </a:p>
        </p:txBody>
      </p:sp>
      <p:sp>
        <p:nvSpPr>
          <p:cNvPr id="383" name="Google Shape;383;p20"/>
          <p:cNvSpPr txBox="1"/>
          <p:nvPr/>
        </p:nvSpPr>
        <p:spPr>
          <a:xfrm>
            <a:off x="7722869" y="2667000"/>
            <a:ext cx="3242311" cy="2190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base-ten blocks or place-value discs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tens/ones mat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worked-example strip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visual vocabulary: tens · ones · total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AAC maths words or number board</a:t>
            </a:r>
            <a:endParaRPr/>
          </a:p>
        </p:txBody>
      </p:sp>
      <p:sp>
        <p:nvSpPr>
          <p:cNvPr id="384" name="Google Shape;384;p20"/>
          <p:cNvSpPr/>
          <p:nvPr/>
        </p:nvSpPr>
        <p:spPr>
          <a:xfrm>
            <a:off x="457200" y="5067300"/>
            <a:ext cx="4191000" cy="323850"/>
          </a:xfrm>
          <a:prstGeom prst="roundRect">
            <a:avLst>
              <a:gd fmla="val 23529" name="adj"/>
            </a:avLst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85" name="Google Shape;385;p20"/>
          <p:cNvSpPr txBox="1"/>
          <p:nvPr/>
        </p:nvSpPr>
        <p:spPr>
          <a:xfrm>
            <a:off x="598169" y="5124450"/>
            <a:ext cx="3909061" cy="2343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omic Sans MS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Measure: correct representation + equation + level of prompting</a:t>
            </a:r>
            <a:endParaRPr/>
          </a:p>
        </p:txBody>
      </p:sp>
      <p:pic>
        <p:nvPicPr>
          <p:cNvPr descr="pasted-movie.png" id="386" name="Google Shape;38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24853" y="3860473"/>
            <a:ext cx="3405300" cy="227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1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MATHS PARALLEL</a:t>
            </a:r>
            <a:endParaRPr/>
          </a:p>
        </p:txBody>
      </p:sp>
      <p:sp>
        <p:nvSpPr>
          <p:cNvPr id="392" name="Google Shape;392;p21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Teach the same maths target to a smaller group</a:t>
            </a:r>
            <a:endParaRPr/>
          </a:p>
        </p:txBody>
      </p:sp>
      <p:cxnSp>
        <p:nvCxnSpPr>
          <p:cNvPr id="393" name="Google Shape;393;p21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4" name="Google Shape;394;p21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17</a:t>
            </a:r>
            <a:endParaRPr/>
          </a:p>
        </p:txBody>
      </p:sp>
      <p:sp>
        <p:nvSpPr>
          <p:cNvPr id="395" name="Google Shape;395;p21"/>
          <p:cNvSpPr/>
          <p:nvPr/>
        </p:nvSpPr>
        <p:spPr>
          <a:xfrm>
            <a:off x="457200" y="1866900"/>
            <a:ext cx="3333750" cy="590550"/>
          </a:xfrm>
          <a:prstGeom prst="rect">
            <a:avLst/>
          </a:prstGeom>
          <a:solidFill>
            <a:srgbClr val="3D8D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96" name="Google Shape;396;p21"/>
          <p:cNvSpPr txBox="1"/>
          <p:nvPr/>
        </p:nvSpPr>
        <p:spPr>
          <a:xfrm>
            <a:off x="674369" y="2038350"/>
            <a:ext cx="1337312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SAME TARGET</a:t>
            </a:r>
            <a:endParaRPr/>
          </a:p>
        </p:txBody>
      </p:sp>
      <p:sp>
        <p:nvSpPr>
          <p:cNvPr id="397" name="Google Shape;397;p21"/>
          <p:cNvSpPr txBox="1"/>
          <p:nvPr/>
        </p:nvSpPr>
        <p:spPr>
          <a:xfrm>
            <a:off x="502919" y="2743200"/>
            <a:ext cx="3242312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38 + 24 with tens and ones</a:t>
            </a:r>
            <a:endParaRPr/>
          </a:p>
        </p:txBody>
      </p:sp>
      <p:sp>
        <p:nvSpPr>
          <p:cNvPr id="398" name="Google Shape;398;p21"/>
          <p:cNvSpPr/>
          <p:nvPr/>
        </p:nvSpPr>
        <p:spPr>
          <a:xfrm>
            <a:off x="4248150" y="1866900"/>
            <a:ext cx="3333750" cy="590550"/>
          </a:xfrm>
          <a:prstGeom prst="rect">
            <a:avLst/>
          </a:prstGeom>
          <a:solidFill>
            <a:srgbClr val="6DCBF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99" name="Google Shape;399;p21"/>
          <p:cNvSpPr txBox="1"/>
          <p:nvPr/>
        </p:nvSpPr>
        <p:spPr>
          <a:xfrm>
            <a:off x="4465320" y="2038350"/>
            <a:ext cx="13373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SMALLER GROUP</a:t>
            </a:r>
            <a:endParaRPr/>
          </a:p>
        </p:txBody>
      </p:sp>
      <p:sp>
        <p:nvSpPr>
          <p:cNvPr id="400" name="Google Shape;400;p21"/>
          <p:cNvSpPr txBox="1"/>
          <p:nvPr/>
        </p:nvSpPr>
        <p:spPr>
          <a:xfrm>
            <a:off x="4293870" y="2743200"/>
            <a:ext cx="3242311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three to six students beside the class</a:t>
            </a:r>
            <a:endParaRPr/>
          </a:p>
        </p:txBody>
      </p:sp>
      <p:sp>
        <p:nvSpPr>
          <p:cNvPr id="401" name="Google Shape;401;p21"/>
          <p:cNvSpPr/>
          <p:nvPr/>
        </p:nvSpPr>
        <p:spPr>
          <a:xfrm>
            <a:off x="8039100" y="1866900"/>
            <a:ext cx="3333750" cy="590550"/>
          </a:xfrm>
          <a:prstGeom prst="rect">
            <a:avLst/>
          </a:prstGeom>
          <a:solidFill>
            <a:srgbClr val="BFE8D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02" name="Google Shape;402;p21"/>
          <p:cNvSpPr txBox="1"/>
          <p:nvPr/>
        </p:nvSpPr>
        <p:spPr>
          <a:xfrm>
            <a:off x="8256269" y="2038350"/>
            <a:ext cx="13373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SHARED CHECK</a:t>
            </a:r>
            <a:endParaRPr/>
          </a:p>
        </p:txBody>
      </p:sp>
      <p:sp>
        <p:nvSpPr>
          <p:cNvPr id="403" name="Google Shape;403;p21"/>
          <p:cNvSpPr txBox="1"/>
          <p:nvPr/>
        </p:nvSpPr>
        <p:spPr>
          <a:xfrm>
            <a:off x="8084819" y="2743200"/>
            <a:ext cx="3242311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4"/>
              <a:buFont typeface="Comic Sans MS"/>
              <a:buNone/>
            </a:pPr>
            <a:r>
              <a:rPr b="1" i="0" lang="en-US" sz="1504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everyone returns to one exit task</a:t>
            </a:r>
            <a:endParaRPr/>
          </a:p>
        </p:txBody>
      </p:sp>
      <p:sp>
        <p:nvSpPr>
          <p:cNvPr id="404" name="Google Shape;404;p21"/>
          <p:cNvSpPr/>
          <p:nvPr/>
        </p:nvSpPr>
        <p:spPr>
          <a:xfrm>
            <a:off x="762000" y="3810000"/>
            <a:ext cx="1571625" cy="990600"/>
          </a:xfrm>
          <a:prstGeom prst="rect">
            <a:avLst/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05" name="Google Shape;405;p21"/>
          <p:cNvSpPr txBox="1"/>
          <p:nvPr/>
        </p:nvSpPr>
        <p:spPr>
          <a:xfrm>
            <a:off x="979169" y="4038600"/>
            <a:ext cx="1137287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mic Sans M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build 38</a:t>
            </a:r>
            <a:endParaRPr/>
          </a:p>
        </p:txBody>
      </p:sp>
      <p:sp>
        <p:nvSpPr>
          <p:cNvPr id="406" name="Google Shape;406;p21"/>
          <p:cNvSpPr/>
          <p:nvPr/>
        </p:nvSpPr>
        <p:spPr>
          <a:xfrm>
            <a:off x="28575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07" name="Google Shape;407;p21"/>
          <p:cNvSpPr txBox="1"/>
          <p:nvPr/>
        </p:nvSpPr>
        <p:spPr>
          <a:xfrm>
            <a:off x="3074670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add 24</a:t>
            </a:r>
            <a:endParaRPr/>
          </a:p>
        </p:txBody>
      </p:sp>
      <p:sp>
        <p:nvSpPr>
          <p:cNvPr id="408" name="Google Shape;408;p21"/>
          <p:cNvSpPr/>
          <p:nvPr/>
        </p:nvSpPr>
        <p:spPr>
          <a:xfrm>
            <a:off x="49530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09" name="Google Shape;409;p21"/>
          <p:cNvSpPr txBox="1"/>
          <p:nvPr/>
        </p:nvSpPr>
        <p:spPr>
          <a:xfrm>
            <a:off x="5170170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omic Sans MS"/>
              <a:buNone/>
            </a:pPr>
            <a:r>
              <a:rPr b="1" i="0" lang="en-US" sz="13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combine ones</a:t>
            </a:r>
            <a:endParaRPr/>
          </a:p>
        </p:txBody>
      </p:sp>
      <p:sp>
        <p:nvSpPr>
          <p:cNvPr id="410" name="Google Shape;410;p21"/>
          <p:cNvSpPr/>
          <p:nvPr/>
        </p:nvSpPr>
        <p:spPr>
          <a:xfrm>
            <a:off x="70485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11" name="Google Shape;411;p21"/>
          <p:cNvSpPr txBox="1"/>
          <p:nvPr/>
        </p:nvSpPr>
        <p:spPr>
          <a:xfrm>
            <a:off x="7265669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omic Sans MS"/>
              <a:buNone/>
            </a:pPr>
            <a:r>
              <a:rPr b="1" i="0" lang="en-US" sz="15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regroup 10</a:t>
            </a:r>
            <a:endParaRPr/>
          </a:p>
        </p:txBody>
      </p:sp>
      <p:sp>
        <p:nvSpPr>
          <p:cNvPr id="412" name="Google Shape;412;p21"/>
          <p:cNvSpPr/>
          <p:nvPr/>
        </p:nvSpPr>
        <p:spPr>
          <a:xfrm>
            <a:off x="91440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13" name="Google Shape;413;p21"/>
          <p:cNvSpPr txBox="1"/>
          <p:nvPr/>
        </p:nvSpPr>
        <p:spPr>
          <a:xfrm>
            <a:off x="9361169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omic Sans M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write 62</a:t>
            </a:r>
            <a:endParaRPr/>
          </a:p>
        </p:txBody>
      </p:sp>
      <p:sp>
        <p:nvSpPr>
          <p:cNvPr id="414" name="Google Shape;414;p21"/>
          <p:cNvSpPr txBox="1"/>
          <p:nvPr/>
        </p:nvSpPr>
        <p:spPr>
          <a:xfrm>
            <a:off x="807719" y="5219700"/>
            <a:ext cx="10290811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95"/>
              <a:buFont typeface="Comic Sans MS"/>
              <a:buNone/>
            </a:pPr>
            <a:r>
              <a:rPr b="1" i="0" lang="en-US" sz="1395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Special educator: “Build 38. Add 24. Count the ones. Trade ten ones for one ten. Now count tens, then ones. What is the total?”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2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MATHS RETEACH</a:t>
            </a:r>
            <a:endParaRPr/>
          </a:p>
        </p:txBody>
      </p:sp>
      <p:sp>
        <p:nvSpPr>
          <p:cNvPr id="420" name="Google Shape;420;p22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Reteach the exact mathematical breakdown</a:t>
            </a:r>
            <a:endParaRPr/>
          </a:p>
        </p:txBody>
      </p:sp>
      <p:cxnSp>
        <p:nvCxnSpPr>
          <p:cNvPr id="421" name="Google Shape;421;p22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2" name="Google Shape;422;p22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18</a:t>
            </a:r>
            <a:endParaRPr/>
          </a:p>
        </p:txBody>
      </p:sp>
      <p:sp>
        <p:nvSpPr>
          <p:cNvPr id="423" name="Google Shape;423;p22"/>
          <p:cNvSpPr/>
          <p:nvPr/>
        </p:nvSpPr>
        <p:spPr>
          <a:xfrm>
            <a:off x="457200" y="1866900"/>
            <a:ext cx="3333750" cy="590550"/>
          </a:xfrm>
          <a:prstGeom prst="rect">
            <a:avLst/>
          </a:prstGeom>
          <a:solidFill>
            <a:srgbClr val="3D8D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24" name="Google Shape;424;p22"/>
          <p:cNvSpPr txBox="1"/>
          <p:nvPr/>
        </p:nvSpPr>
        <p:spPr>
          <a:xfrm>
            <a:off x="674369" y="2038350"/>
            <a:ext cx="1337312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NOTICE</a:t>
            </a:r>
            <a:endParaRPr/>
          </a:p>
        </p:txBody>
      </p:sp>
      <p:sp>
        <p:nvSpPr>
          <p:cNvPr id="425" name="Google Shape;425;p22"/>
          <p:cNvSpPr txBox="1"/>
          <p:nvPr/>
        </p:nvSpPr>
        <p:spPr>
          <a:xfrm>
            <a:off x="502919" y="2743200"/>
            <a:ext cx="3242312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student counted all blocks as ones</a:t>
            </a:r>
            <a:endParaRPr/>
          </a:p>
        </p:txBody>
      </p:sp>
      <p:sp>
        <p:nvSpPr>
          <p:cNvPr id="426" name="Google Shape;426;p22"/>
          <p:cNvSpPr/>
          <p:nvPr/>
        </p:nvSpPr>
        <p:spPr>
          <a:xfrm>
            <a:off x="4248150" y="1866900"/>
            <a:ext cx="3333750" cy="590550"/>
          </a:xfrm>
          <a:prstGeom prst="rect">
            <a:avLst/>
          </a:prstGeom>
          <a:solidFill>
            <a:srgbClr val="6DCBF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27" name="Google Shape;427;p22"/>
          <p:cNvSpPr txBox="1"/>
          <p:nvPr/>
        </p:nvSpPr>
        <p:spPr>
          <a:xfrm>
            <a:off x="4465320" y="2038350"/>
            <a:ext cx="13373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RETEACH</a:t>
            </a:r>
            <a:endParaRPr/>
          </a:p>
        </p:txBody>
      </p:sp>
      <p:sp>
        <p:nvSpPr>
          <p:cNvPr id="428" name="Google Shape;428;p22"/>
          <p:cNvSpPr txBox="1"/>
          <p:nvPr/>
        </p:nvSpPr>
        <p:spPr>
          <a:xfrm>
            <a:off x="4293870" y="2743200"/>
            <a:ext cx="3242311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make one ten from ten ones</a:t>
            </a:r>
            <a:endParaRPr/>
          </a:p>
        </p:txBody>
      </p:sp>
      <p:sp>
        <p:nvSpPr>
          <p:cNvPr id="429" name="Google Shape;429;p22"/>
          <p:cNvSpPr/>
          <p:nvPr/>
        </p:nvSpPr>
        <p:spPr>
          <a:xfrm>
            <a:off x="8039100" y="1866900"/>
            <a:ext cx="3333750" cy="590550"/>
          </a:xfrm>
          <a:prstGeom prst="rect">
            <a:avLst/>
          </a:prstGeom>
          <a:solidFill>
            <a:srgbClr val="BFE8D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30" name="Google Shape;430;p22"/>
          <p:cNvSpPr txBox="1"/>
          <p:nvPr/>
        </p:nvSpPr>
        <p:spPr>
          <a:xfrm>
            <a:off x="8256269" y="2038350"/>
            <a:ext cx="13373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RETURN</a:t>
            </a:r>
            <a:endParaRPr/>
          </a:p>
        </p:txBody>
      </p:sp>
      <p:sp>
        <p:nvSpPr>
          <p:cNvPr id="431" name="Google Shape;431;p22"/>
          <p:cNvSpPr txBox="1"/>
          <p:nvPr/>
        </p:nvSpPr>
        <p:spPr>
          <a:xfrm>
            <a:off x="8084819" y="2743200"/>
            <a:ext cx="3242311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solve a fresh class problem</a:t>
            </a:r>
            <a:endParaRPr/>
          </a:p>
        </p:txBody>
      </p:sp>
      <p:sp>
        <p:nvSpPr>
          <p:cNvPr id="432" name="Google Shape;432;p22"/>
          <p:cNvSpPr/>
          <p:nvPr/>
        </p:nvSpPr>
        <p:spPr>
          <a:xfrm>
            <a:off x="762000" y="3810000"/>
            <a:ext cx="1571625" cy="990600"/>
          </a:xfrm>
          <a:prstGeom prst="rect">
            <a:avLst/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33" name="Google Shape;433;p22"/>
          <p:cNvSpPr txBox="1"/>
          <p:nvPr/>
        </p:nvSpPr>
        <p:spPr>
          <a:xfrm>
            <a:off x="979169" y="4038600"/>
            <a:ext cx="1137287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34 + 18</a:t>
            </a:r>
            <a:endParaRPr/>
          </a:p>
        </p:txBody>
      </p:sp>
      <p:sp>
        <p:nvSpPr>
          <p:cNvPr id="434" name="Google Shape;434;p22"/>
          <p:cNvSpPr/>
          <p:nvPr/>
        </p:nvSpPr>
        <p:spPr>
          <a:xfrm>
            <a:off x="28575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35" name="Google Shape;435;p22"/>
          <p:cNvSpPr txBox="1"/>
          <p:nvPr/>
        </p:nvSpPr>
        <p:spPr>
          <a:xfrm>
            <a:off x="3074670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omic Sans MS"/>
              <a:buNone/>
            </a:pPr>
            <a:r>
              <a:rPr b="1" i="0" lang="en-US" sz="15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4 + 8 ones</a:t>
            </a:r>
            <a:endParaRPr/>
          </a:p>
        </p:txBody>
      </p:sp>
      <p:sp>
        <p:nvSpPr>
          <p:cNvPr id="436" name="Google Shape;436;p22"/>
          <p:cNvSpPr/>
          <p:nvPr/>
        </p:nvSpPr>
        <p:spPr>
          <a:xfrm>
            <a:off x="49530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37" name="Google Shape;437;p22"/>
          <p:cNvSpPr txBox="1"/>
          <p:nvPr/>
        </p:nvSpPr>
        <p:spPr>
          <a:xfrm>
            <a:off x="5170170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mic Sans M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12 ones</a:t>
            </a:r>
            <a:endParaRPr/>
          </a:p>
        </p:txBody>
      </p:sp>
      <p:sp>
        <p:nvSpPr>
          <p:cNvPr id="438" name="Google Shape;438;p22"/>
          <p:cNvSpPr/>
          <p:nvPr/>
        </p:nvSpPr>
        <p:spPr>
          <a:xfrm>
            <a:off x="70485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39" name="Google Shape;439;p22"/>
          <p:cNvSpPr txBox="1"/>
          <p:nvPr/>
        </p:nvSpPr>
        <p:spPr>
          <a:xfrm>
            <a:off x="7265669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omic Sans M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trade 10</a:t>
            </a:r>
            <a:endParaRPr/>
          </a:p>
        </p:txBody>
      </p:sp>
      <p:sp>
        <p:nvSpPr>
          <p:cNvPr id="440" name="Google Shape;440;p22"/>
          <p:cNvSpPr/>
          <p:nvPr/>
        </p:nvSpPr>
        <p:spPr>
          <a:xfrm>
            <a:off x="91440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41" name="Google Shape;441;p22"/>
          <p:cNvSpPr txBox="1"/>
          <p:nvPr/>
        </p:nvSpPr>
        <p:spPr>
          <a:xfrm>
            <a:off x="9361169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52 total</a:t>
            </a:r>
            <a:endParaRPr/>
          </a:p>
        </p:txBody>
      </p:sp>
      <p:sp>
        <p:nvSpPr>
          <p:cNvPr id="442" name="Google Shape;442;p22"/>
          <p:cNvSpPr txBox="1"/>
          <p:nvPr/>
        </p:nvSpPr>
        <p:spPr>
          <a:xfrm>
            <a:off x="807719" y="5219700"/>
            <a:ext cx="10290811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95"/>
              <a:buFont typeface="Comic Sans MS"/>
              <a:buNone/>
            </a:pPr>
            <a:r>
              <a:rPr b="1" i="0" lang="en-US" sz="1395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Teacher script: “Twelve ones is more than nine. Circle ten ones. Trade them for one ten. Now count tens, then ones. Try 26 + 17 with less help.”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3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MATHS · RESPONSE OPTIONS</a:t>
            </a:r>
            <a:endParaRPr/>
          </a:p>
        </p:txBody>
      </p:sp>
      <p:sp>
        <p:nvSpPr>
          <p:cNvPr id="448" name="Google Shape;448;p23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Change the response mode—not the mathematics</a:t>
            </a:r>
            <a:endParaRPr/>
          </a:p>
        </p:txBody>
      </p:sp>
      <p:cxnSp>
        <p:nvCxnSpPr>
          <p:cNvPr id="449" name="Google Shape;449;p23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0" name="Google Shape;450;p23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19</a:t>
            </a:r>
            <a:endParaRPr/>
          </a:p>
        </p:txBody>
      </p:sp>
      <p:sp>
        <p:nvSpPr>
          <p:cNvPr id="451" name="Google Shape;451;p23"/>
          <p:cNvSpPr txBox="1"/>
          <p:nvPr/>
        </p:nvSpPr>
        <p:spPr>
          <a:xfrm>
            <a:off x="502919" y="1790700"/>
            <a:ext cx="4909186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5"/>
              <a:buFont typeface="Comic Sans MS"/>
              <a:buNone/>
            </a:pPr>
            <a:r>
              <a:rPr b="1" i="0" lang="en-US" sz="1485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0:00-2:00 · regulation check</a:t>
            </a:r>
            <a:endParaRPr/>
          </a:p>
        </p:txBody>
      </p:sp>
      <p:sp>
        <p:nvSpPr>
          <p:cNvPr id="452" name="Google Shape;452;p23"/>
          <p:cNvSpPr txBox="1"/>
          <p:nvPr/>
        </p:nvSpPr>
        <p:spPr>
          <a:xfrm>
            <a:off x="502919" y="2381250"/>
            <a:ext cx="105156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855"/>
              <a:buFont typeface="Comic Sans MS"/>
              <a:buNone/>
            </a:pPr>
            <a:r>
              <a:rPr b="1" i="0" lang="en-US" sz="855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SAY</a:t>
            </a:r>
            <a:endParaRPr/>
          </a:p>
        </p:txBody>
      </p:sp>
      <p:sp>
        <p:nvSpPr>
          <p:cNvPr id="453" name="Google Shape;453;p23"/>
          <p:cNvSpPr txBox="1"/>
          <p:nvPr/>
        </p:nvSpPr>
        <p:spPr>
          <a:xfrm>
            <a:off x="502919" y="2724150"/>
            <a:ext cx="4909186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“Show your answer in the clearest way: build it, draw it, point to it, choose it, say it, or type it.”</a:t>
            </a:r>
            <a:endParaRPr/>
          </a:p>
        </p:txBody>
      </p:sp>
      <p:sp>
        <p:nvSpPr>
          <p:cNvPr id="454" name="Google Shape;454;p23"/>
          <p:cNvSpPr txBox="1"/>
          <p:nvPr/>
        </p:nvSpPr>
        <p:spPr>
          <a:xfrm>
            <a:off x="502919" y="4171950"/>
            <a:ext cx="4909186" cy="1428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Keep the same numbers and concept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Offer only useful choices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Ask for a strategy at the student’s level</a:t>
            </a:r>
            <a:endParaRPr/>
          </a:p>
        </p:txBody>
      </p:sp>
      <p:cxnSp>
        <p:nvCxnSpPr>
          <p:cNvPr id="455" name="Google Shape;455;p23"/>
          <p:cNvCxnSpPr/>
          <p:nvPr/>
        </p:nvCxnSpPr>
        <p:spPr>
          <a:xfrm flipH="1">
            <a:off x="5924550" y="1771650"/>
            <a:ext cx="1" cy="4095750"/>
          </a:xfrm>
          <a:prstGeom prst="straightConnector1">
            <a:avLst/>
          </a:prstGeom>
          <a:noFill/>
          <a:ln cap="flat" cmpd="sng" w="19050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6" name="Google Shape;456;p23"/>
          <p:cNvSpPr txBox="1"/>
          <p:nvPr/>
        </p:nvSpPr>
        <p:spPr>
          <a:xfrm>
            <a:off x="6427470" y="1790700"/>
            <a:ext cx="4909185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5"/>
              <a:buFont typeface="Comic Sans MS"/>
              <a:buNone/>
            </a:pPr>
            <a:r>
              <a:rPr b="1" i="0" lang="en-US" sz="1485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2:00-6:00 · rapid review</a:t>
            </a:r>
            <a:endParaRPr/>
          </a:p>
        </p:txBody>
      </p:sp>
      <p:sp>
        <p:nvSpPr>
          <p:cNvPr id="457" name="Google Shape;457;p23"/>
          <p:cNvSpPr/>
          <p:nvPr/>
        </p:nvSpPr>
        <p:spPr>
          <a:xfrm>
            <a:off x="6762750" y="2667000"/>
            <a:ext cx="819150" cy="819150"/>
          </a:xfrm>
          <a:prstGeom prst="ellipse">
            <a:avLst/>
          </a:prstGeom>
          <a:solidFill>
            <a:srgbClr val="6DCBF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58" name="Google Shape;458;p23"/>
          <p:cNvSpPr txBox="1"/>
          <p:nvPr/>
        </p:nvSpPr>
        <p:spPr>
          <a:xfrm>
            <a:off x="6951344" y="2895600"/>
            <a:ext cx="441961" cy="3359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31</a:t>
            </a:r>
            <a:endParaRPr/>
          </a:p>
        </p:txBody>
      </p:sp>
      <p:sp>
        <p:nvSpPr>
          <p:cNvPr id="459" name="Google Shape;459;p23"/>
          <p:cNvSpPr/>
          <p:nvPr/>
        </p:nvSpPr>
        <p:spPr>
          <a:xfrm>
            <a:off x="8153400" y="2667000"/>
            <a:ext cx="819150" cy="819150"/>
          </a:xfrm>
          <a:prstGeom prst="ellipse">
            <a:avLst/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60" name="Google Shape;460;p23"/>
          <p:cNvSpPr txBox="1"/>
          <p:nvPr/>
        </p:nvSpPr>
        <p:spPr>
          <a:xfrm>
            <a:off x="8341994" y="2895600"/>
            <a:ext cx="441961" cy="3359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11</a:t>
            </a:r>
            <a:endParaRPr/>
          </a:p>
        </p:txBody>
      </p:sp>
      <p:cxnSp>
        <p:nvCxnSpPr>
          <p:cNvPr id="461" name="Google Shape;461;p23"/>
          <p:cNvCxnSpPr/>
          <p:nvPr/>
        </p:nvCxnSpPr>
        <p:spPr>
          <a:xfrm>
            <a:off x="9086850" y="3076575"/>
            <a:ext cx="857250" cy="0"/>
          </a:xfrm>
          <a:prstGeom prst="straightConnector1">
            <a:avLst/>
          </a:prstGeom>
          <a:noFill/>
          <a:ln cap="flat" cmpd="sng" w="38100">
            <a:solidFill>
              <a:srgbClr val="3D8D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2" name="Google Shape;462;p23"/>
          <p:cNvSpPr/>
          <p:nvPr/>
        </p:nvSpPr>
        <p:spPr>
          <a:xfrm>
            <a:off x="10096500" y="2667000"/>
            <a:ext cx="952500" cy="819150"/>
          </a:xfrm>
          <a:prstGeom prst="roundRect">
            <a:avLst>
              <a:gd fmla="val 9302" name="adj"/>
            </a:avLst>
          </a:prstGeom>
          <a:solidFill>
            <a:srgbClr val="BFE8D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63" name="Google Shape;463;p23"/>
          <p:cNvSpPr txBox="1"/>
          <p:nvPr/>
        </p:nvSpPr>
        <p:spPr>
          <a:xfrm>
            <a:off x="10285094" y="2895600"/>
            <a:ext cx="575311" cy="323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95"/>
              <a:buFont typeface="Comic Sans MS"/>
              <a:buNone/>
            </a:pPr>
            <a:r>
              <a:rPr b="1" i="0" lang="en-US" sz="1395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62</a:t>
            </a:r>
            <a:endParaRPr/>
          </a:p>
        </p:txBody>
      </p:sp>
      <p:sp>
        <p:nvSpPr>
          <p:cNvPr id="464" name="Google Shape;464;p23"/>
          <p:cNvSpPr txBox="1"/>
          <p:nvPr/>
        </p:nvSpPr>
        <p:spPr>
          <a:xfrm>
            <a:off x="6427470" y="3886200"/>
            <a:ext cx="4909185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Accept a model, drawing, selected equation, spoken response, signed response, or AAC response when it demonstrates the intended understanding.</a:t>
            </a:r>
            <a:endParaRPr/>
          </a:p>
        </p:txBody>
      </p:sp>
      <p:sp>
        <p:nvSpPr>
          <p:cNvPr id="465" name="Google Shape;465;p23"/>
          <p:cNvSpPr txBox="1"/>
          <p:nvPr/>
        </p:nvSpPr>
        <p:spPr>
          <a:xfrm>
            <a:off x="6427470" y="4857750"/>
            <a:ext cx="4909185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Record the mathematics—not speech length, handwriting, eye contact, or speed</a:t>
            </a:r>
            <a:endParaRPr/>
          </a:p>
        </p:txBody>
      </p:sp>
      <p:sp>
        <p:nvSpPr>
          <p:cNvPr id="466" name="Google Shape;466;p23"/>
          <p:cNvSpPr txBox="1"/>
          <p:nvPr/>
        </p:nvSpPr>
        <p:spPr>
          <a:xfrm>
            <a:off x="7804150" y="2917825"/>
            <a:ext cx="127000" cy="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+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4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MATHS DATA</a:t>
            </a:r>
            <a:endParaRPr/>
          </a:p>
        </p:txBody>
      </p:sp>
      <p:sp>
        <p:nvSpPr>
          <p:cNvPr id="472" name="Google Shape;472;p24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Collect a small mathematics data set</a:t>
            </a:r>
            <a:endParaRPr/>
          </a:p>
        </p:txBody>
      </p:sp>
      <p:cxnSp>
        <p:nvCxnSpPr>
          <p:cNvPr id="473" name="Google Shape;473;p24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4" name="Google Shape;474;p24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20</a:t>
            </a:r>
            <a:endParaRPr/>
          </a:p>
        </p:txBody>
      </p:sp>
      <p:sp>
        <p:nvSpPr>
          <p:cNvPr id="475" name="Google Shape;475;p24"/>
          <p:cNvSpPr txBox="1"/>
          <p:nvPr/>
        </p:nvSpPr>
        <p:spPr>
          <a:xfrm>
            <a:off x="502919" y="1809750"/>
            <a:ext cx="6385561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omic Sans MS"/>
              <a:buNone/>
            </a:pPr>
            <a:r>
              <a:rPr b="1" i="0" lang="en-US" sz="27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FOCUS SKILL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omic Sans MS"/>
              <a:buNone/>
            </a:pPr>
            <a:r>
              <a:rPr b="1" i="0" lang="en-US" sz="27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Add using a place-value model</a:t>
            </a:r>
            <a:endParaRPr/>
          </a:p>
        </p:txBody>
      </p:sp>
      <p:sp>
        <p:nvSpPr>
          <p:cNvPr id="476" name="Google Shape;476;p24"/>
          <p:cNvSpPr txBox="1"/>
          <p:nvPr/>
        </p:nvSpPr>
        <p:spPr>
          <a:xfrm>
            <a:off x="502919" y="3257550"/>
            <a:ext cx="6099811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Score three planned opportunities. Note accuracy, representation, strategy, and the least intrusive prompt. Avoid tallying every classroom behavior.</a:t>
            </a:r>
            <a:endParaRPr/>
          </a:p>
        </p:txBody>
      </p:sp>
      <p:sp>
        <p:nvSpPr>
          <p:cNvPr id="477" name="Google Shape;477;p24"/>
          <p:cNvSpPr/>
          <p:nvPr/>
        </p:nvSpPr>
        <p:spPr>
          <a:xfrm>
            <a:off x="7372350" y="1790700"/>
            <a:ext cx="4095750" cy="363855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78" name="Google Shape;478;p24"/>
          <p:cNvSpPr txBox="1"/>
          <p:nvPr/>
        </p:nvSpPr>
        <p:spPr>
          <a:xfrm>
            <a:off x="7722869" y="2076450"/>
            <a:ext cx="3242311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29"/>
              <a:buFont typeface="Comic Sans MS"/>
              <a:buNone/>
            </a:pPr>
            <a:r>
              <a:rPr b="1" i="0" lang="en-US" sz="1529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Fictional data strip</a:t>
            </a:r>
            <a:endParaRPr/>
          </a:p>
        </p:txBody>
      </p:sp>
      <p:sp>
        <p:nvSpPr>
          <p:cNvPr id="479" name="Google Shape;479;p24"/>
          <p:cNvSpPr txBox="1"/>
          <p:nvPr/>
        </p:nvSpPr>
        <p:spPr>
          <a:xfrm>
            <a:off x="7722869" y="2667000"/>
            <a:ext cx="3242311" cy="2190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Item 1 · correct · gesture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Item 2 · correct · independent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Item 3 · incorrect · verbal cue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Initiated task · visual only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Rejoined class · independent</a:t>
            </a:r>
            <a:endParaRPr/>
          </a:p>
        </p:txBody>
      </p:sp>
      <p:sp>
        <p:nvSpPr>
          <p:cNvPr id="480" name="Google Shape;480;p24"/>
          <p:cNvSpPr/>
          <p:nvPr/>
        </p:nvSpPr>
        <p:spPr>
          <a:xfrm>
            <a:off x="457200" y="5067300"/>
            <a:ext cx="4191000" cy="323850"/>
          </a:xfrm>
          <a:prstGeom prst="roundRect">
            <a:avLst>
              <a:gd fmla="val 23529" name="adj"/>
            </a:avLst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81" name="Google Shape;481;p24"/>
          <p:cNvSpPr txBox="1"/>
          <p:nvPr/>
        </p:nvSpPr>
        <p:spPr>
          <a:xfrm>
            <a:off x="598169" y="5124450"/>
            <a:ext cx="3909061" cy="2343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omic Sans MS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Decision: keep place-value mat · fade proximity · reteach regrouping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sted-movie.png" id="486" name="Google Shape;48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90078" y="689986"/>
            <a:ext cx="4011844" cy="60177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asted-movie.png" id="487" name="Google Shape;487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644" y="337199"/>
            <a:ext cx="4011844" cy="60177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asted-movie.png" id="488" name="Google Shape;488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06660" y="263671"/>
            <a:ext cx="4011844" cy="60177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6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MATHS · REJOINING</a:t>
            </a:r>
            <a:endParaRPr/>
          </a:p>
        </p:txBody>
      </p:sp>
      <p:sp>
        <p:nvSpPr>
          <p:cNvPr id="494" name="Google Shape;494;p26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Return with a model the student can use</a:t>
            </a:r>
            <a:endParaRPr/>
          </a:p>
        </p:txBody>
      </p:sp>
      <p:cxnSp>
        <p:nvCxnSpPr>
          <p:cNvPr id="495" name="Google Shape;495;p26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6" name="Google Shape;496;p26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21</a:t>
            </a:r>
            <a:endParaRPr/>
          </a:p>
        </p:txBody>
      </p:sp>
      <p:sp>
        <p:nvSpPr>
          <p:cNvPr id="497" name="Google Shape;497;p26"/>
          <p:cNvSpPr txBox="1"/>
          <p:nvPr/>
        </p:nvSpPr>
        <p:spPr>
          <a:xfrm>
            <a:off x="502919" y="1809750"/>
            <a:ext cx="6385561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REJOIN IN THREE STEPS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1. Finish one success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2. Name or show the strategy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3. Carry the model back to class</a:t>
            </a:r>
            <a:endParaRPr/>
          </a:p>
        </p:txBody>
      </p:sp>
      <p:sp>
        <p:nvSpPr>
          <p:cNvPr id="498" name="Google Shape;498;p26"/>
          <p:cNvSpPr txBox="1"/>
          <p:nvPr/>
        </p:nvSpPr>
        <p:spPr>
          <a:xfrm>
            <a:off x="502919" y="3257550"/>
            <a:ext cx="6099811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student might place the model under the document camera, compare answers with a peer, or begin the same independent problem as classmates.</a:t>
            </a:r>
            <a:endParaRPr/>
          </a:p>
        </p:txBody>
      </p:sp>
      <p:sp>
        <p:nvSpPr>
          <p:cNvPr id="499" name="Google Shape;499;p26"/>
          <p:cNvSpPr/>
          <p:nvPr/>
        </p:nvSpPr>
        <p:spPr>
          <a:xfrm>
            <a:off x="7372350" y="1790700"/>
            <a:ext cx="4095750" cy="363855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00" name="Google Shape;500;p26"/>
          <p:cNvSpPr txBox="1"/>
          <p:nvPr/>
        </p:nvSpPr>
        <p:spPr>
          <a:xfrm>
            <a:off x="7722869" y="2076450"/>
            <a:ext cx="3242311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29"/>
              <a:buFont typeface="Comic Sans MS"/>
              <a:buNone/>
            </a:pPr>
            <a:r>
              <a:rPr b="1" i="0" lang="en-US" sz="1529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Adult hand-off language</a:t>
            </a:r>
            <a:endParaRPr/>
          </a:p>
        </p:txBody>
      </p:sp>
      <p:sp>
        <p:nvSpPr>
          <p:cNvPr id="501" name="Google Shape;501;p26"/>
          <p:cNvSpPr txBox="1"/>
          <p:nvPr/>
        </p:nvSpPr>
        <p:spPr>
          <a:xfrm>
            <a:off x="7722869" y="2667000"/>
            <a:ext cx="3242311" cy="2190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“You solved 38 + 24 by trading ten ones for one ten. Take your model back. Your class is solving problem 4. Start there; I’ll check once.”</a:t>
            </a:r>
            <a:endParaRPr/>
          </a:p>
        </p:txBody>
      </p:sp>
      <p:sp>
        <p:nvSpPr>
          <p:cNvPr id="502" name="Google Shape;502;p26"/>
          <p:cNvSpPr/>
          <p:nvPr/>
        </p:nvSpPr>
        <p:spPr>
          <a:xfrm>
            <a:off x="457200" y="5067300"/>
            <a:ext cx="4191000" cy="323850"/>
          </a:xfrm>
          <a:prstGeom prst="roundRect">
            <a:avLst>
              <a:gd fmla="val 23529" name="adj"/>
            </a:avLst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03" name="Google Shape;503;p26"/>
          <p:cNvSpPr txBox="1"/>
          <p:nvPr/>
        </p:nvSpPr>
        <p:spPr>
          <a:xfrm>
            <a:off x="598169" y="5124450"/>
            <a:ext cx="3909061" cy="2343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omic Sans MS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Fade: step away after the agreed check—not after dependence develops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7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REAL OBJECTIVE</a:t>
            </a:r>
            <a:endParaRPr/>
          </a:p>
        </p:txBody>
      </p:sp>
      <p:sp>
        <p:nvSpPr>
          <p:cNvPr id="509" name="Google Shape;509;p27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Participation is not the same as quiet compliance</a:t>
            </a:r>
            <a:endParaRPr/>
          </a:p>
        </p:txBody>
      </p:sp>
      <p:cxnSp>
        <p:nvCxnSpPr>
          <p:cNvPr id="510" name="Google Shape;510;p27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1" name="Google Shape;511;p27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22</a:t>
            </a:r>
            <a:endParaRPr/>
          </a:p>
        </p:txBody>
      </p:sp>
      <p:sp>
        <p:nvSpPr>
          <p:cNvPr id="512" name="Google Shape;512;p27"/>
          <p:cNvSpPr txBox="1"/>
          <p:nvPr/>
        </p:nvSpPr>
        <p:spPr>
          <a:xfrm>
            <a:off x="502919" y="1809750"/>
            <a:ext cx="6385561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36"/>
              <a:buFont typeface="Comic Sans MS"/>
              <a:buNone/>
            </a:pPr>
            <a:r>
              <a:rPr b="1" i="0" lang="en-US" sz="1936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DO NOT MEASURE ONLY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36"/>
              <a:buFont typeface="Comic Sans MS"/>
              <a:buNone/>
            </a:pPr>
            <a:r>
              <a:rPr b="1" i="0" lang="en-US" sz="1936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quiet body · eye contact · sitting still · fast completion</a:t>
            </a:r>
            <a:endParaRPr/>
          </a:p>
        </p:txBody>
      </p:sp>
      <p:sp>
        <p:nvSpPr>
          <p:cNvPr id="513" name="Google Shape;513;p27"/>
          <p:cNvSpPr txBox="1"/>
          <p:nvPr/>
        </p:nvSpPr>
        <p:spPr>
          <a:xfrm>
            <a:off x="502919" y="3257550"/>
            <a:ext cx="6099811" cy="12630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 student may regulate through movement, communicate without speech, or need extra processing time and still be deeply engaged. Measure access, understanding, communication, and independence.</a:t>
            </a:r>
            <a:endParaRPr/>
          </a:p>
        </p:txBody>
      </p:sp>
      <p:sp>
        <p:nvSpPr>
          <p:cNvPr id="514" name="Google Shape;514;p27"/>
          <p:cNvSpPr/>
          <p:nvPr/>
        </p:nvSpPr>
        <p:spPr>
          <a:xfrm>
            <a:off x="7372350" y="1790700"/>
            <a:ext cx="4095750" cy="363855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15" name="Google Shape;515;p27"/>
          <p:cNvSpPr txBox="1"/>
          <p:nvPr/>
        </p:nvSpPr>
        <p:spPr>
          <a:xfrm>
            <a:off x="7722869" y="2076450"/>
            <a:ext cx="3242311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29"/>
              <a:buFont typeface="Comic Sans MS"/>
              <a:buNone/>
            </a:pPr>
            <a:r>
              <a:rPr b="1" i="0" lang="en-US" sz="1529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Look for instead</a:t>
            </a:r>
            <a:endParaRPr/>
          </a:p>
        </p:txBody>
      </p:sp>
      <p:sp>
        <p:nvSpPr>
          <p:cNvPr id="516" name="Google Shape;516;p27"/>
          <p:cNvSpPr txBox="1"/>
          <p:nvPr/>
        </p:nvSpPr>
        <p:spPr>
          <a:xfrm>
            <a:off x="7722869" y="2667000"/>
            <a:ext cx="3242311" cy="2190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begins a meaningful step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uses text or materials purposefully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communicates help or break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demonstrates the target skill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returns to the group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needs less prompting over time</a:t>
            </a:r>
            <a:endParaRPr/>
          </a:p>
        </p:txBody>
      </p:sp>
      <p:sp>
        <p:nvSpPr>
          <p:cNvPr id="517" name="Google Shape;517;p27"/>
          <p:cNvSpPr/>
          <p:nvPr/>
        </p:nvSpPr>
        <p:spPr>
          <a:xfrm>
            <a:off x="457200" y="5067300"/>
            <a:ext cx="4191000" cy="323850"/>
          </a:xfrm>
          <a:prstGeom prst="roundRect">
            <a:avLst>
              <a:gd fmla="val 23529" name="adj"/>
            </a:avLst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18" name="Google Shape;518;p27"/>
          <p:cNvSpPr txBox="1"/>
          <p:nvPr/>
        </p:nvSpPr>
        <p:spPr>
          <a:xfrm>
            <a:off x="598169" y="5124450"/>
            <a:ext cx="3909061" cy="2343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omic Sans MS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Goal: greater agency and participation—not adult-controlled appearance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28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ENGLISH · WALK-THROUGH</a:t>
            </a:r>
            <a:endParaRPr/>
          </a:p>
        </p:txBody>
      </p:sp>
      <p:sp>
        <p:nvSpPr>
          <p:cNvPr id="524" name="Google Shape;524;p28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one English literacy visit could look like</a:t>
            </a:r>
            <a:endParaRPr/>
          </a:p>
        </p:txBody>
      </p:sp>
      <p:cxnSp>
        <p:nvCxnSpPr>
          <p:cNvPr id="525" name="Google Shape;525;p28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6" name="Google Shape;526;p28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23</a:t>
            </a:r>
            <a:endParaRPr/>
          </a:p>
        </p:txBody>
      </p:sp>
      <p:cxnSp>
        <p:nvCxnSpPr>
          <p:cNvPr id="527" name="Google Shape;527;p28"/>
          <p:cNvCxnSpPr/>
          <p:nvPr/>
        </p:nvCxnSpPr>
        <p:spPr>
          <a:xfrm>
            <a:off x="895350" y="3238500"/>
            <a:ext cx="103632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8" name="Google Shape;528;p28"/>
          <p:cNvSpPr/>
          <p:nvPr/>
        </p:nvSpPr>
        <p:spPr>
          <a:xfrm>
            <a:off x="83820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29" name="Google Shape;529;p28"/>
          <p:cNvSpPr txBox="1"/>
          <p:nvPr/>
        </p:nvSpPr>
        <p:spPr>
          <a:xfrm>
            <a:off x="845819" y="2324100"/>
            <a:ext cx="1146812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0-2 min</a:t>
            </a:r>
            <a:endParaRPr/>
          </a:p>
        </p:txBody>
      </p:sp>
      <p:sp>
        <p:nvSpPr>
          <p:cNvPr id="530" name="Google Shape;530;p28"/>
          <p:cNvSpPr txBox="1"/>
          <p:nvPr/>
        </p:nvSpPr>
        <p:spPr>
          <a:xfrm>
            <a:off x="845819" y="2724150"/>
            <a:ext cx="1432562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CHECK IN</a:t>
            </a:r>
            <a:endParaRPr/>
          </a:p>
        </p:txBody>
      </p:sp>
      <p:sp>
        <p:nvSpPr>
          <p:cNvPr id="531" name="Google Shape;531;p28"/>
          <p:cNvSpPr txBox="1"/>
          <p:nvPr/>
        </p:nvSpPr>
        <p:spPr>
          <a:xfrm>
            <a:off x="845819" y="3638550"/>
            <a:ext cx="1375412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ic Sans MS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preview text · AAC and line guide ready</a:t>
            </a:r>
            <a:endParaRPr/>
          </a:p>
        </p:txBody>
      </p:sp>
      <p:sp>
        <p:nvSpPr>
          <p:cNvPr id="532" name="Google Shape;532;p28"/>
          <p:cNvSpPr/>
          <p:nvPr/>
        </p:nvSpPr>
        <p:spPr>
          <a:xfrm>
            <a:off x="260985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33" name="Google Shape;533;p28"/>
          <p:cNvSpPr txBox="1"/>
          <p:nvPr/>
        </p:nvSpPr>
        <p:spPr>
          <a:xfrm>
            <a:off x="2617470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2-6 min</a:t>
            </a:r>
            <a:endParaRPr/>
          </a:p>
        </p:txBody>
      </p:sp>
      <p:sp>
        <p:nvSpPr>
          <p:cNvPr id="534" name="Google Shape;534;p28"/>
          <p:cNvSpPr txBox="1"/>
          <p:nvPr/>
        </p:nvSpPr>
        <p:spPr>
          <a:xfrm>
            <a:off x="2617470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REVIEW</a:t>
            </a:r>
            <a:endParaRPr/>
          </a:p>
        </p:txBody>
      </p:sp>
      <p:sp>
        <p:nvSpPr>
          <p:cNvPr id="535" name="Google Shape;535;p28"/>
          <p:cNvSpPr txBox="1"/>
          <p:nvPr/>
        </p:nvSpPr>
        <p:spPr>
          <a:xfrm>
            <a:off x="2617470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ic Sans MS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join launch · listen for class question</a:t>
            </a:r>
            <a:endParaRPr/>
          </a:p>
        </p:txBody>
      </p:sp>
      <p:sp>
        <p:nvSpPr>
          <p:cNvPr id="536" name="Google Shape;536;p28"/>
          <p:cNvSpPr/>
          <p:nvPr/>
        </p:nvSpPr>
        <p:spPr>
          <a:xfrm>
            <a:off x="438150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37" name="Google Shape;537;p28"/>
          <p:cNvSpPr txBox="1"/>
          <p:nvPr/>
        </p:nvSpPr>
        <p:spPr>
          <a:xfrm>
            <a:off x="4389120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6-13 min</a:t>
            </a:r>
            <a:endParaRPr/>
          </a:p>
        </p:txBody>
      </p:sp>
      <p:sp>
        <p:nvSpPr>
          <p:cNvPr id="538" name="Google Shape;538;p28"/>
          <p:cNvSpPr txBox="1"/>
          <p:nvPr/>
        </p:nvSpPr>
        <p:spPr>
          <a:xfrm>
            <a:off x="4389120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TEACH</a:t>
            </a:r>
            <a:endParaRPr/>
          </a:p>
        </p:txBody>
      </p:sp>
      <p:sp>
        <p:nvSpPr>
          <p:cNvPr id="539" name="Google Shape;539;p28"/>
          <p:cNvSpPr txBox="1"/>
          <p:nvPr/>
        </p:nvSpPr>
        <p:spPr>
          <a:xfrm>
            <a:off x="4389120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ic Sans MS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parallel read · model main idea routine</a:t>
            </a:r>
            <a:endParaRPr/>
          </a:p>
        </p:txBody>
      </p:sp>
      <p:sp>
        <p:nvSpPr>
          <p:cNvPr id="540" name="Google Shape;540;p28"/>
          <p:cNvSpPr/>
          <p:nvPr/>
        </p:nvSpPr>
        <p:spPr>
          <a:xfrm>
            <a:off x="615315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41" name="Google Shape;541;p28"/>
          <p:cNvSpPr txBox="1"/>
          <p:nvPr/>
        </p:nvSpPr>
        <p:spPr>
          <a:xfrm>
            <a:off x="6160770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13-22 min</a:t>
            </a:r>
            <a:endParaRPr/>
          </a:p>
        </p:txBody>
      </p:sp>
      <p:sp>
        <p:nvSpPr>
          <p:cNvPr id="542" name="Google Shape;542;p28"/>
          <p:cNvSpPr txBox="1"/>
          <p:nvPr/>
        </p:nvSpPr>
        <p:spPr>
          <a:xfrm>
            <a:off x="6160770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GUIDED</a:t>
            </a:r>
            <a:endParaRPr/>
          </a:p>
        </p:txBody>
      </p:sp>
      <p:sp>
        <p:nvSpPr>
          <p:cNvPr id="543" name="Google Shape;543;p28"/>
          <p:cNvSpPr txBox="1"/>
          <p:nvPr/>
        </p:nvSpPr>
        <p:spPr>
          <a:xfrm>
            <a:off x="6160770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mic Sans M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fresh paragraph · prompts faded</a:t>
            </a:r>
            <a:endParaRPr/>
          </a:p>
        </p:txBody>
      </p:sp>
      <p:sp>
        <p:nvSpPr>
          <p:cNvPr id="544" name="Google Shape;544;p28"/>
          <p:cNvSpPr/>
          <p:nvPr/>
        </p:nvSpPr>
        <p:spPr>
          <a:xfrm>
            <a:off x="792480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45" name="Google Shape;545;p28"/>
          <p:cNvSpPr txBox="1"/>
          <p:nvPr/>
        </p:nvSpPr>
        <p:spPr>
          <a:xfrm>
            <a:off x="7932419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22-27 min</a:t>
            </a:r>
            <a:endParaRPr/>
          </a:p>
        </p:txBody>
      </p:sp>
      <p:sp>
        <p:nvSpPr>
          <p:cNvPr id="546" name="Google Shape;546;p28"/>
          <p:cNvSpPr txBox="1"/>
          <p:nvPr/>
        </p:nvSpPr>
        <p:spPr>
          <a:xfrm>
            <a:off x="7932419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INDEPENDENT</a:t>
            </a:r>
            <a:endParaRPr/>
          </a:p>
        </p:txBody>
      </p:sp>
      <p:sp>
        <p:nvSpPr>
          <p:cNvPr id="547" name="Google Shape;547;p28"/>
          <p:cNvSpPr txBox="1"/>
          <p:nvPr/>
        </p:nvSpPr>
        <p:spPr>
          <a:xfrm>
            <a:off x="7932419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mic Sans M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score idea + two details</a:t>
            </a:r>
            <a:endParaRPr/>
          </a:p>
        </p:txBody>
      </p:sp>
      <p:sp>
        <p:nvSpPr>
          <p:cNvPr id="548" name="Google Shape;548;p28"/>
          <p:cNvSpPr/>
          <p:nvPr/>
        </p:nvSpPr>
        <p:spPr>
          <a:xfrm>
            <a:off x="9696450" y="3105150"/>
            <a:ext cx="266700" cy="266700"/>
          </a:xfrm>
          <a:prstGeom prst="ellipse">
            <a:avLst/>
          </a:prstGeom>
          <a:solidFill>
            <a:srgbClr val="3D8D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49" name="Google Shape;549;p28"/>
          <p:cNvSpPr txBox="1"/>
          <p:nvPr/>
        </p:nvSpPr>
        <p:spPr>
          <a:xfrm>
            <a:off x="9704069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27-30 min</a:t>
            </a:r>
            <a:endParaRPr/>
          </a:p>
        </p:txBody>
      </p:sp>
      <p:sp>
        <p:nvSpPr>
          <p:cNvPr id="550" name="Google Shape;550;p28"/>
          <p:cNvSpPr txBox="1"/>
          <p:nvPr/>
        </p:nvSpPr>
        <p:spPr>
          <a:xfrm>
            <a:off x="9704069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EXIT PROBE</a:t>
            </a:r>
            <a:endParaRPr/>
          </a:p>
        </p:txBody>
      </p:sp>
      <p:sp>
        <p:nvSpPr>
          <p:cNvPr id="551" name="Google Shape;551;p28"/>
          <p:cNvSpPr txBox="1"/>
          <p:nvPr/>
        </p:nvSpPr>
        <p:spPr>
          <a:xfrm>
            <a:off x="9704069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ic Sans MS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student shares evidence · adult steps away</a:t>
            </a:r>
            <a:endParaRPr/>
          </a:p>
        </p:txBody>
      </p:sp>
      <p:sp>
        <p:nvSpPr>
          <p:cNvPr id="552" name="Google Shape;552;p28"/>
          <p:cNvSpPr/>
          <p:nvPr/>
        </p:nvSpPr>
        <p:spPr>
          <a:xfrm>
            <a:off x="457200" y="5010150"/>
            <a:ext cx="11277600" cy="876300"/>
          </a:xfrm>
          <a:prstGeom prst="rect">
            <a:avLst/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53" name="Google Shape;553;p28"/>
          <p:cNvSpPr txBox="1"/>
          <p:nvPr/>
        </p:nvSpPr>
        <p:spPr>
          <a:xfrm>
            <a:off x="769619" y="5219700"/>
            <a:ext cx="10652761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81"/>
              <a:buFont typeface="Comic Sans MS"/>
              <a:buNone/>
            </a:pPr>
            <a:r>
              <a:rPr b="1" i="0" lang="en-US" sz="1881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student ends in the class discussion with a usable reading strategy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29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MATHS · WALK-THROUGH</a:t>
            </a:r>
            <a:endParaRPr/>
          </a:p>
        </p:txBody>
      </p:sp>
      <p:sp>
        <p:nvSpPr>
          <p:cNvPr id="559" name="Google Shape;559;p29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 realistic mathematics push-in visit</a:t>
            </a:r>
            <a:endParaRPr/>
          </a:p>
        </p:txBody>
      </p:sp>
      <p:cxnSp>
        <p:nvCxnSpPr>
          <p:cNvPr id="560" name="Google Shape;560;p29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1" name="Google Shape;561;p29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24</a:t>
            </a:r>
            <a:endParaRPr/>
          </a:p>
        </p:txBody>
      </p:sp>
      <p:cxnSp>
        <p:nvCxnSpPr>
          <p:cNvPr id="562" name="Google Shape;562;p29"/>
          <p:cNvCxnSpPr/>
          <p:nvPr/>
        </p:nvCxnSpPr>
        <p:spPr>
          <a:xfrm>
            <a:off x="895350" y="3238500"/>
            <a:ext cx="103632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3" name="Google Shape;563;p29"/>
          <p:cNvSpPr/>
          <p:nvPr/>
        </p:nvSpPr>
        <p:spPr>
          <a:xfrm>
            <a:off x="83820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64" name="Google Shape;564;p29"/>
          <p:cNvSpPr txBox="1"/>
          <p:nvPr/>
        </p:nvSpPr>
        <p:spPr>
          <a:xfrm>
            <a:off x="845819" y="2324100"/>
            <a:ext cx="1146812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0-2 min</a:t>
            </a:r>
            <a:endParaRPr/>
          </a:p>
        </p:txBody>
      </p:sp>
      <p:sp>
        <p:nvSpPr>
          <p:cNvPr id="565" name="Google Shape;565;p29"/>
          <p:cNvSpPr txBox="1"/>
          <p:nvPr/>
        </p:nvSpPr>
        <p:spPr>
          <a:xfrm>
            <a:off x="845819" y="2724150"/>
            <a:ext cx="1432562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CHECK IN</a:t>
            </a:r>
            <a:endParaRPr/>
          </a:p>
        </p:txBody>
      </p:sp>
      <p:sp>
        <p:nvSpPr>
          <p:cNvPr id="566" name="Google Shape;566;p29"/>
          <p:cNvSpPr txBox="1"/>
          <p:nvPr/>
        </p:nvSpPr>
        <p:spPr>
          <a:xfrm>
            <a:off x="845819" y="3638550"/>
            <a:ext cx="1375412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mic Sans M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place-value mat · AAC ready</a:t>
            </a:r>
            <a:endParaRPr/>
          </a:p>
        </p:txBody>
      </p:sp>
      <p:sp>
        <p:nvSpPr>
          <p:cNvPr id="567" name="Google Shape;567;p29"/>
          <p:cNvSpPr/>
          <p:nvPr/>
        </p:nvSpPr>
        <p:spPr>
          <a:xfrm>
            <a:off x="260985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68" name="Google Shape;568;p29"/>
          <p:cNvSpPr txBox="1"/>
          <p:nvPr/>
        </p:nvSpPr>
        <p:spPr>
          <a:xfrm>
            <a:off x="2617470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2-6 min</a:t>
            </a:r>
            <a:endParaRPr/>
          </a:p>
        </p:txBody>
      </p:sp>
      <p:sp>
        <p:nvSpPr>
          <p:cNvPr id="569" name="Google Shape;569;p29"/>
          <p:cNvSpPr txBox="1"/>
          <p:nvPr/>
        </p:nvSpPr>
        <p:spPr>
          <a:xfrm>
            <a:off x="2617470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REVIEW</a:t>
            </a:r>
            <a:endParaRPr/>
          </a:p>
        </p:txBody>
      </p:sp>
      <p:sp>
        <p:nvSpPr>
          <p:cNvPr id="570" name="Google Shape;570;p29"/>
          <p:cNvSpPr txBox="1"/>
          <p:nvPr/>
        </p:nvSpPr>
        <p:spPr>
          <a:xfrm>
            <a:off x="2617470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ic Sans MS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join launch · preview tens and ones</a:t>
            </a:r>
            <a:endParaRPr/>
          </a:p>
        </p:txBody>
      </p:sp>
      <p:sp>
        <p:nvSpPr>
          <p:cNvPr id="571" name="Google Shape;571;p29"/>
          <p:cNvSpPr/>
          <p:nvPr/>
        </p:nvSpPr>
        <p:spPr>
          <a:xfrm>
            <a:off x="438150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72" name="Google Shape;572;p29"/>
          <p:cNvSpPr txBox="1"/>
          <p:nvPr/>
        </p:nvSpPr>
        <p:spPr>
          <a:xfrm>
            <a:off x="4389120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6-13 min</a:t>
            </a:r>
            <a:endParaRPr/>
          </a:p>
        </p:txBody>
      </p:sp>
      <p:sp>
        <p:nvSpPr>
          <p:cNvPr id="573" name="Google Shape;573;p29"/>
          <p:cNvSpPr txBox="1"/>
          <p:nvPr/>
        </p:nvSpPr>
        <p:spPr>
          <a:xfrm>
            <a:off x="4389120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TEACH</a:t>
            </a:r>
            <a:endParaRPr/>
          </a:p>
        </p:txBody>
      </p:sp>
      <p:sp>
        <p:nvSpPr>
          <p:cNvPr id="574" name="Google Shape;574;p29"/>
          <p:cNvSpPr txBox="1"/>
          <p:nvPr/>
        </p:nvSpPr>
        <p:spPr>
          <a:xfrm>
            <a:off x="4389120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mic Sans M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parallel group · model 38 + 24</a:t>
            </a:r>
            <a:endParaRPr/>
          </a:p>
        </p:txBody>
      </p:sp>
      <p:sp>
        <p:nvSpPr>
          <p:cNvPr id="575" name="Google Shape;575;p29"/>
          <p:cNvSpPr/>
          <p:nvPr/>
        </p:nvSpPr>
        <p:spPr>
          <a:xfrm>
            <a:off x="615315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76" name="Google Shape;576;p29"/>
          <p:cNvSpPr txBox="1"/>
          <p:nvPr/>
        </p:nvSpPr>
        <p:spPr>
          <a:xfrm>
            <a:off x="6160770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13-22 min</a:t>
            </a:r>
            <a:endParaRPr/>
          </a:p>
        </p:txBody>
      </p:sp>
      <p:sp>
        <p:nvSpPr>
          <p:cNvPr id="577" name="Google Shape;577;p29"/>
          <p:cNvSpPr txBox="1"/>
          <p:nvPr/>
        </p:nvSpPr>
        <p:spPr>
          <a:xfrm>
            <a:off x="6160770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GUIDED</a:t>
            </a:r>
            <a:endParaRPr/>
          </a:p>
        </p:txBody>
      </p:sp>
      <p:sp>
        <p:nvSpPr>
          <p:cNvPr id="578" name="Google Shape;578;p29"/>
          <p:cNvSpPr txBox="1"/>
          <p:nvPr/>
        </p:nvSpPr>
        <p:spPr>
          <a:xfrm>
            <a:off x="6160770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mic Sans M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fresh problem · prompts faded</a:t>
            </a:r>
            <a:endParaRPr/>
          </a:p>
        </p:txBody>
      </p:sp>
      <p:sp>
        <p:nvSpPr>
          <p:cNvPr id="579" name="Google Shape;579;p29"/>
          <p:cNvSpPr/>
          <p:nvPr/>
        </p:nvSpPr>
        <p:spPr>
          <a:xfrm>
            <a:off x="792480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80" name="Google Shape;580;p29"/>
          <p:cNvSpPr txBox="1"/>
          <p:nvPr/>
        </p:nvSpPr>
        <p:spPr>
          <a:xfrm>
            <a:off x="7932419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22-27 min</a:t>
            </a:r>
            <a:endParaRPr/>
          </a:p>
        </p:txBody>
      </p:sp>
      <p:sp>
        <p:nvSpPr>
          <p:cNvPr id="581" name="Google Shape;581;p29"/>
          <p:cNvSpPr txBox="1"/>
          <p:nvPr/>
        </p:nvSpPr>
        <p:spPr>
          <a:xfrm>
            <a:off x="7932419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INDEPENDENT</a:t>
            </a:r>
            <a:endParaRPr/>
          </a:p>
        </p:txBody>
      </p:sp>
      <p:sp>
        <p:nvSpPr>
          <p:cNvPr id="582" name="Google Shape;582;p29"/>
          <p:cNvSpPr txBox="1"/>
          <p:nvPr/>
        </p:nvSpPr>
        <p:spPr>
          <a:xfrm>
            <a:off x="7932419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mic Sans M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score three items + initiation</a:t>
            </a:r>
            <a:endParaRPr/>
          </a:p>
        </p:txBody>
      </p:sp>
      <p:sp>
        <p:nvSpPr>
          <p:cNvPr id="583" name="Google Shape;583;p29"/>
          <p:cNvSpPr/>
          <p:nvPr/>
        </p:nvSpPr>
        <p:spPr>
          <a:xfrm>
            <a:off x="9696450" y="3105150"/>
            <a:ext cx="266700" cy="266700"/>
          </a:xfrm>
          <a:prstGeom prst="ellipse">
            <a:avLst/>
          </a:prstGeom>
          <a:solidFill>
            <a:srgbClr val="3D8D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84" name="Google Shape;584;p29"/>
          <p:cNvSpPr txBox="1"/>
          <p:nvPr/>
        </p:nvSpPr>
        <p:spPr>
          <a:xfrm>
            <a:off x="9704069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27-30 min</a:t>
            </a:r>
            <a:endParaRPr/>
          </a:p>
        </p:txBody>
      </p:sp>
      <p:sp>
        <p:nvSpPr>
          <p:cNvPr id="585" name="Google Shape;585;p29"/>
          <p:cNvSpPr txBox="1"/>
          <p:nvPr/>
        </p:nvSpPr>
        <p:spPr>
          <a:xfrm>
            <a:off x="9704069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EXIT PROBE</a:t>
            </a:r>
            <a:endParaRPr/>
          </a:p>
        </p:txBody>
      </p:sp>
      <p:sp>
        <p:nvSpPr>
          <p:cNvPr id="586" name="Google Shape;586;p29"/>
          <p:cNvSpPr txBox="1"/>
          <p:nvPr/>
        </p:nvSpPr>
        <p:spPr>
          <a:xfrm>
            <a:off x="9704069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ic Sans MS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student shares model · adult steps away</a:t>
            </a:r>
            <a:endParaRPr/>
          </a:p>
        </p:txBody>
      </p:sp>
      <p:sp>
        <p:nvSpPr>
          <p:cNvPr id="587" name="Google Shape;587;p29"/>
          <p:cNvSpPr/>
          <p:nvPr/>
        </p:nvSpPr>
        <p:spPr>
          <a:xfrm>
            <a:off x="457200" y="5010150"/>
            <a:ext cx="11277600" cy="876300"/>
          </a:xfrm>
          <a:prstGeom prst="rect">
            <a:avLst/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88" name="Google Shape;588;p29"/>
          <p:cNvSpPr txBox="1"/>
          <p:nvPr/>
        </p:nvSpPr>
        <p:spPr>
          <a:xfrm>
            <a:off x="769619" y="5219700"/>
            <a:ext cx="10652761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81"/>
              <a:buFont typeface="Comic Sans MS"/>
              <a:buNone/>
            </a:pPr>
            <a:r>
              <a:rPr b="1" i="0" lang="en-US" sz="1881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student ends on the class task with a usable mathematics strategy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ENGLISH + MATHS · PURPOSE</a:t>
            </a:r>
            <a:endParaRPr/>
          </a:p>
        </p:txBody>
      </p:sp>
      <p:sp>
        <p:nvSpPr>
          <p:cNvPr id="32" name="Google Shape;32;p3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Support access without taking over</a:t>
            </a:r>
            <a:endParaRPr/>
          </a:p>
        </p:txBody>
      </p:sp>
      <p:cxnSp>
        <p:nvCxnSpPr>
          <p:cNvPr id="33" name="Google Shape;33;p3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" name="Google Shape;34;p3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endParaRPr/>
          </a:p>
        </p:txBody>
      </p:sp>
      <p:sp>
        <p:nvSpPr>
          <p:cNvPr id="35" name="Google Shape;35;p3"/>
          <p:cNvSpPr txBox="1"/>
          <p:nvPr/>
        </p:nvSpPr>
        <p:spPr>
          <a:xfrm>
            <a:off x="502919" y="1809750"/>
            <a:ext cx="6385561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36"/>
              <a:buFont typeface="Comic Sans MS"/>
              <a:buNone/>
            </a:pPr>
            <a:r>
              <a:rPr b="1" i="0" lang="en-US" sz="1936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TWO CLASS LESSONS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36"/>
              <a:buFont typeface="Comic Sans MS"/>
              <a:buNone/>
            </a:pPr>
            <a:r>
              <a:rPr b="1" i="0" lang="en-US" sz="1936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English: main idea + details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36"/>
              <a:buFont typeface="Comic Sans MS"/>
              <a:buNone/>
            </a:pPr>
            <a:r>
              <a:rPr b="1" i="0" lang="en-US" sz="1936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Maths: add 38 + 24</a:t>
            </a:r>
            <a:endParaRPr/>
          </a:p>
        </p:txBody>
      </p:sp>
      <p:sp>
        <p:nvSpPr>
          <p:cNvPr id="36" name="Google Shape;36;p3"/>
          <p:cNvSpPr txBox="1"/>
          <p:nvPr/>
        </p:nvSpPr>
        <p:spPr>
          <a:xfrm>
            <a:off x="502919" y="3257550"/>
            <a:ext cx="6099811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class target stays shared. The special educator changes access, response mode, practice amount, and prompting so students participate more independently.</a:t>
            </a:r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7372350" y="1790700"/>
            <a:ext cx="4095750" cy="363855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8" name="Google Shape;38;p3"/>
          <p:cNvSpPr txBox="1"/>
          <p:nvPr/>
        </p:nvSpPr>
        <p:spPr>
          <a:xfrm>
            <a:off x="7722869" y="2076450"/>
            <a:ext cx="3242311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29"/>
              <a:buFont typeface="Comic Sans MS"/>
              <a:buNone/>
            </a:pPr>
            <a:r>
              <a:rPr b="1" i="0" lang="en-US" sz="1529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Fictional focus students</a:t>
            </a:r>
            <a:endParaRPr/>
          </a:p>
        </p:txBody>
      </p:sp>
      <p:sp>
        <p:nvSpPr>
          <p:cNvPr id="39" name="Google Shape;39;p3"/>
          <p:cNvSpPr txBox="1"/>
          <p:nvPr/>
        </p:nvSpPr>
        <p:spPr>
          <a:xfrm>
            <a:off x="7722869" y="2667000"/>
            <a:ext cx="3242311" cy="2190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Maya · autism · AAC available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Leo · global delay · reduced language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Both join each whole-class launch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Support follows IEP needs—not diagnosis</a:t>
            </a: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457200" y="5067300"/>
            <a:ext cx="4191000" cy="323850"/>
          </a:xfrm>
          <a:prstGeom prst="roundRect">
            <a:avLst>
              <a:gd fmla="val 23529" name="adj"/>
            </a:avLst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1" name="Google Shape;41;p3"/>
          <p:cNvSpPr txBox="1"/>
          <p:nvPr/>
        </p:nvSpPr>
        <p:spPr>
          <a:xfrm>
            <a:off x="598169" y="5124450"/>
            <a:ext cx="3909061" cy="2343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omic Sans MS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Success = meaningful participation with support deliberately faded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30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ENGLISH + MATHS · RUN SHEET</a:t>
            </a:r>
            <a:endParaRPr/>
          </a:p>
        </p:txBody>
      </p:sp>
      <p:sp>
        <p:nvSpPr>
          <p:cNvPr id="594" name="Google Shape;594;p30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 one simple plan every time you enter the classroom</a:t>
            </a:r>
            <a:endParaRPr/>
          </a:p>
        </p:txBody>
      </p:sp>
      <p:cxnSp>
        <p:nvCxnSpPr>
          <p:cNvPr id="595" name="Google Shape;595;p30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96" name="Google Shape;596;p30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25</a:t>
            </a:r>
            <a:endParaRPr/>
          </a:p>
        </p:txBody>
      </p:sp>
      <p:cxnSp>
        <p:nvCxnSpPr>
          <p:cNvPr id="597" name="Google Shape;597;p30"/>
          <p:cNvCxnSpPr/>
          <p:nvPr/>
        </p:nvCxnSpPr>
        <p:spPr>
          <a:xfrm>
            <a:off x="895350" y="3238500"/>
            <a:ext cx="103632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98" name="Google Shape;598;p30"/>
          <p:cNvSpPr/>
          <p:nvPr/>
        </p:nvSpPr>
        <p:spPr>
          <a:xfrm>
            <a:off x="83820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99" name="Google Shape;599;p30"/>
          <p:cNvSpPr txBox="1"/>
          <p:nvPr/>
        </p:nvSpPr>
        <p:spPr>
          <a:xfrm>
            <a:off x="845819" y="2324100"/>
            <a:ext cx="1146812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0-2 min</a:t>
            </a:r>
            <a:endParaRPr/>
          </a:p>
        </p:txBody>
      </p:sp>
      <p:sp>
        <p:nvSpPr>
          <p:cNvPr id="600" name="Google Shape;600;p30"/>
          <p:cNvSpPr txBox="1"/>
          <p:nvPr/>
        </p:nvSpPr>
        <p:spPr>
          <a:xfrm>
            <a:off x="845819" y="2724150"/>
            <a:ext cx="1432562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CHECK IN</a:t>
            </a:r>
            <a:endParaRPr/>
          </a:p>
        </p:txBody>
      </p:sp>
      <p:sp>
        <p:nvSpPr>
          <p:cNvPr id="601" name="Google Shape;601;p30"/>
          <p:cNvSpPr txBox="1"/>
          <p:nvPr/>
        </p:nvSpPr>
        <p:spPr>
          <a:xfrm>
            <a:off x="845819" y="3638550"/>
            <a:ext cx="1375412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mic Sans M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target + barrier + agreed roles</a:t>
            </a:r>
            <a:endParaRPr/>
          </a:p>
        </p:txBody>
      </p:sp>
      <p:sp>
        <p:nvSpPr>
          <p:cNvPr id="602" name="Google Shape;602;p30"/>
          <p:cNvSpPr/>
          <p:nvPr/>
        </p:nvSpPr>
        <p:spPr>
          <a:xfrm>
            <a:off x="260985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03" name="Google Shape;603;p30"/>
          <p:cNvSpPr txBox="1"/>
          <p:nvPr/>
        </p:nvSpPr>
        <p:spPr>
          <a:xfrm>
            <a:off x="2617470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2-6 min</a:t>
            </a:r>
            <a:endParaRPr/>
          </a:p>
        </p:txBody>
      </p:sp>
      <p:sp>
        <p:nvSpPr>
          <p:cNvPr id="604" name="Google Shape;604;p30"/>
          <p:cNvSpPr txBox="1"/>
          <p:nvPr/>
        </p:nvSpPr>
        <p:spPr>
          <a:xfrm>
            <a:off x="2617470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REVIEW</a:t>
            </a:r>
            <a:endParaRPr/>
          </a:p>
        </p:txBody>
      </p:sp>
      <p:sp>
        <p:nvSpPr>
          <p:cNvPr id="605" name="Google Shape;605;p30"/>
          <p:cNvSpPr txBox="1"/>
          <p:nvPr/>
        </p:nvSpPr>
        <p:spPr>
          <a:xfrm>
            <a:off x="2617470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ic Sans MS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visuals · AAC · subject tools ready</a:t>
            </a:r>
            <a:endParaRPr/>
          </a:p>
        </p:txBody>
      </p:sp>
      <p:sp>
        <p:nvSpPr>
          <p:cNvPr id="606" name="Google Shape;606;p30"/>
          <p:cNvSpPr/>
          <p:nvPr/>
        </p:nvSpPr>
        <p:spPr>
          <a:xfrm>
            <a:off x="438150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07" name="Google Shape;607;p30"/>
          <p:cNvSpPr txBox="1"/>
          <p:nvPr/>
        </p:nvSpPr>
        <p:spPr>
          <a:xfrm>
            <a:off x="4389120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6-13 min</a:t>
            </a:r>
            <a:endParaRPr/>
          </a:p>
        </p:txBody>
      </p:sp>
      <p:sp>
        <p:nvSpPr>
          <p:cNvPr id="608" name="Google Shape;608;p30"/>
          <p:cNvSpPr txBox="1"/>
          <p:nvPr/>
        </p:nvSpPr>
        <p:spPr>
          <a:xfrm>
            <a:off x="4389120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TEACH</a:t>
            </a:r>
            <a:endParaRPr/>
          </a:p>
        </p:txBody>
      </p:sp>
      <p:sp>
        <p:nvSpPr>
          <p:cNvPr id="609" name="Google Shape;609;p30"/>
          <p:cNvSpPr txBox="1"/>
          <p:nvPr/>
        </p:nvSpPr>
        <p:spPr>
          <a:xfrm>
            <a:off x="4389120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mic Sans M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teach or reteach one precise step</a:t>
            </a:r>
            <a:endParaRPr/>
          </a:p>
        </p:txBody>
      </p:sp>
      <p:sp>
        <p:nvSpPr>
          <p:cNvPr id="610" name="Google Shape;610;p30"/>
          <p:cNvSpPr/>
          <p:nvPr/>
        </p:nvSpPr>
        <p:spPr>
          <a:xfrm>
            <a:off x="615315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11" name="Google Shape;611;p30"/>
          <p:cNvSpPr txBox="1"/>
          <p:nvPr/>
        </p:nvSpPr>
        <p:spPr>
          <a:xfrm>
            <a:off x="6160770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13-22 min</a:t>
            </a:r>
            <a:endParaRPr/>
          </a:p>
        </p:txBody>
      </p:sp>
      <p:sp>
        <p:nvSpPr>
          <p:cNvPr id="612" name="Google Shape;612;p30"/>
          <p:cNvSpPr txBox="1"/>
          <p:nvPr/>
        </p:nvSpPr>
        <p:spPr>
          <a:xfrm>
            <a:off x="6160770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GUIDED</a:t>
            </a:r>
            <a:endParaRPr/>
          </a:p>
        </p:txBody>
      </p:sp>
      <p:sp>
        <p:nvSpPr>
          <p:cNvPr id="613" name="Google Shape;613;p30"/>
          <p:cNvSpPr txBox="1"/>
          <p:nvPr/>
        </p:nvSpPr>
        <p:spPr>
          <a:xfrm>
            <a:off x="6160770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ic Sans MS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wait · prompt · fade · fresh attempt</a:t>
            </a:r>
            <a:endParaRPr/>
          </a:p>
        </p:txBody>
      </p:sp>
      <p:sp>
        <p:nvSpPr>
          <p:cNvPr id="614" name="Google Shape;614;p30"/>
          <p:cNvSpPr/>
          <p:nvPr/>
        </p:nvSpPr>
        <p:spPr>
          <a:xfrm>
            <a:off x="792480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15" name="Google Shape;615;p30"/>
          <p:cNvSpPr txBox="1"/>
          <p:nvPr/>
        </p:nvSpPr>
        <p:spPr>
          <a:xfrm>
            <a:off x="7932419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22-27 min</a:t>
            </a:r>
            <a:endParaRPr/>
          </a:p>
        </p:txBody>
      </p:sp>
      <p:sp>
        <p:nvSpPr>
          <p:cNvPr id="616" name="Google Shape;616;p30"/>
          <p:cNvSpPr txBox="1"/>
          <p:nvPr/>
        </p:nvSpPr>
        <p:spPr>
          <a:xfrm>
            <a:off x="7932419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INDEPENDENT</a:t>
            </a:r>
            <a:endParaRPr/>
          </a:p>
        </p:txBody>
      </p:sp>
      <p:sp>
        <p:nvSpPr>
          <p:cNvPr id="617" name="Google Shape;617;p30"/>
          <p:cNvSpPr txBox="1"/>
          <p:nvPr/>
        </p:nvSpPr>
        <p:spPr>
          <a:xfrm>
            <a:off x="7932419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ic Sans MS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accuracy + independence + prompt</a:t>
            </a:r>
            <a:endParaRPr/>
          </a:p>
        </p:txBody>
      </p:sp>
      <p:sp>
        <p:nvSpPr>
          <p:cNvPr id="618" name="Google Shape;618;p30"/>
          <p:cNvSpPr/>
          <p:nvPr/>
        </p:nvSpPr>
        <p:spPr>
          <a:xfrm>
            <a:off x="9696450" y="3105150"/>
            <a:ext cx="266700" cy="266700"/>
          </a:xfrm>
          <a:prstGeom prst="ellipse">
            <a:avLst/>
          </a:prstGeom>
          <a:solidFill>
            <a:srgbClr val="3D8D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19" name="Google Shape;619;p30"/>
          <p:cNvSpPr txBox="1"/>
          <p:nvPr/>
        </p:nvSpPr>
        <p:spPr>
          <a:xfrm>
            <a:off x="9704069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27-30 min</a:t>
            </a:r>
            <a:endParaRPr/>
          </a:p>
        </p:txBody>
      </p:sp>
      <p:sp>
        <p:nvSpPr>
          <p:cNvPr id="620" name="Google Shape;620;p30"/>
          <p:cNvSpPr txBox="1"/>
          <p:nvPr/>
        </p:nvSpPr>
        <p:spPr>
          <a:xfrm>
            <a:off x="9704069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EXIT PROBE</a:t>
            </a:r>
            <a:endParaRPr/>
          </a:p>
        </p:txBody>
      </p:sp>
      <p:sp>
        <p:nvSpPr>
          <p:cNvPr id="621" name="Google Shape;621;p30"/>
          <p:cNvSpPr txBox="1"/>
          <p:nvPr/>
        </p:nvSpPr>
        <p:spPr>
          <a:xfrm>
            <a:off x="9704069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ic Sans MS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share success · rejoin · next decision</a:t>
            </a:r>
            <a:endParaRPr/>
          </a:p>
        </p:txBody>
      </p:sp>
      <p:sp>
        <p:nvSpPr>
          <p:cNvPr id="622" name="Google Shape;622;p30"/>
          <p:cNvSpPr/>
          <p:nvPr/>
        </p:nvSpPr>
        <p:spPr>
          <a:xfrm>
            <a:off x="457200" y="5010150"/>
            <a:ext cx="11277600" cy="876300"/>
          </a:xfrm>
          <a:prstGeom prst="rect">
            <a:avLst/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23" name="Google Shape;623;p30"/>
          <p:cNvSpPr txBox="1"/>
          <p:nvPr/>
        </p:nvSpPr>
        <p:spPr>
          <a:xfrm>
            <a:off x="769619" y="5219700"/>
            <a:ext cx="10652761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Ask after every visit: Did my support increase access now—and independence next time?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ENGLISH + MATHS · BEFORE CLASS</a:t>
            </a:r>
            <a:endParaRPr/>
          </a:p>
        </p:txBody>
      </p:sp>
      <p:sp>
        <p:nvSpPr>
          <p:cNvPr id="47" name="Google Shape;47;p4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Agree on the target and adult roles before students enter</a:t>
            </a:r>
            <a:endParaRPr/>
          </a:p>
        </p:txBody>
      </p:sp>
      <p:cxnSp>
        <p:nvCxnSpPr>
          <p:cNvPr id="48" name="Google Shape;48;p4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" name="Google Shape;49;p4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endParaRPr/>
          </a:p>
        </p:txBody>
      </p:sp>
      <p:sp>
        <p:nvSpPr>
          <p:cNvPr id="50" name="Google Shape;50;p4"/>
          <p:cNvSpPr/>
          <p:nvPr/>
        </p:nvSpPr>
        <p:spPr>
          <a:xfrm>
            <a:off x="1965325" y="2266950"/>
            <a:ext cx="4953000" cy="2857500"/>
          </a:xfrm>
          <a:prstGeom prst="roundRect">
            <a:avLst>
              <a:gd fmla="val 2667" name="adj"/>
            </a:avLst>
          </a:prstGeom>
          <a:solidFill>
            <a:srgbClr val="EDEDED"/>
          </a:solidFill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1" name="Google Shape;51;p4"/>
          <p:cNvSpPr/>
          <p:nvPr/>
        </p:nvSpPr>
        <p:spPr>
          <a:xfrm>
            <a:off x="3803650" y="5334000"/>
            <a:ext cx="1238250" cy="685800"/>
          </a:xfrm>
          <a:prstGeom prst="ellipse">
            <a:avLst/>
          </a:prstGeom>
          <a:solidFill>
            <a:srgbClr val="3D8D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2" name="Google Shape;52;p4"/>
          <p:cNvSpPr txBox="1"/>
          <p:nvPr/>
        </p:nvSpPr>
        <p:spPr>
          <a:xfrm>
            <a:off x="3992245" y="5524500"/>
            <a:ext cx="861061" cy="2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CLASS</a:t>
            </a:r>
            <a:endParaRPr/>
          </a:p>
        </p:txBody>
      </p:sp>
      <p:sp>
        <p:nvSpPr>
          <p:cNvPr id="53" name="Google Shape;53;p4"/>
          <p:cNvSpPr/>
          <p:nvPr/>
        </p:nvSpPr>
        <p:spPr>
          <a:xfrm>
            <a:off x="539750" y="2381250"/>
            <a:ext cx="1238250" cy="685800"/>
          </a:xfrm>
          <a:prstGeom prst="ellipse">
            <a:avLst/>
          </a:prstGeom>
          <a:solidFill>
            <a:srgbClr val="6DCBF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4" name="Google Shape;54;p4"/>
          <p:cNvSpPr txBox="1"/>
          <p:nvPr/>
        </p:nvSpPr>
        <p:spPr>
          <a:xfrm>
            <a:off x="728344" y="2590800"/>
            <a:ext cx="861062" cy="272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PEERS</a:t>
            </a:r>
            <a:endParaRPr/>
          </a:p>
        </p:txBody>
      </p:sp>
      <p:sp>
        <p:nvSpPr>
          <p:cNvPr id="55" name="Google Shape;55;p4"/>
          <p:cNvSpPr/>
          <p:nvPr/>
        </p:nvSpPr>
        <p:spPr>
          <a:xfrm>
            <a:off x="3803650" y="1524000"/>
            <a:ext cx="1238250" cy="685800"/>
          </a:xfrm>
          <a:prstGeom prst="ellipse">
            <a:avLst/>
          </a:prstGeom>
          <a:solidFill>
            <a:srgbClr val="6DCBF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6" name="Google Shape;56;p4"/>
          <p:cNvSpPr txBox="1"/>
          <p:nvPr/>
        </p:nvSpPr>
        <p:spPr>
          <a:xfrm>
            <a:off x="3992245" y="1733550"/>
            <a:ext cx="8610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FOCUS</a:t>
            </a:r>
            <a:endParaRPr/>
          </a:p>
        </p:txBody>
      </p:sp>
      <p:sp>
        <p:nvSpPr>
          <p:cNvPr id="57" name="Google Shape;57;p4"/>
          <p:cNvSpPr/>
          <p:nvPr/>
        </p:nvSpPr>
        <p:spPr>
          <a:xfrm>
            <a:off x="7156450" y="2381250"/>
            <a:ext cx="1238250" cy="685800"/>
          </a:xfrm>
          <a:prstGeom prst="ellipse">
            <a:avLst/>
          </a:prstGeom>
          <a:solidFill>
            <a:srgbClr val="6DCBF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8" name="Google Shape;58;p4"/>
          <p:cNvSpPr txBox="1"/>
          <p:nvPr/>
        </p:nvSpPr>
        <p:spPr>
          <a:xfrm>
            <a:off x="7345044" y="2590800"/>
            <a:ext cx="8610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SPED</a:t>
            </a:r>
            <a:endParaRPr/>
          </a:p>
        </p:txBody>
      </p:sp>
      <p:sp>
        <p:nvSpPr>
          <p:cNvPr id="59" name="Google Shape;59;p4"/>
          <p:cNvSpPr/>
          <p:nvPr/>
        </p:nvSpPr>
        <p:spPr>
          <a:xfrm>
            <a:off x="2317750" y="2724150"/>
            <a:ext cx="1428750" cy="781050"/>
          </a:xfrm>
          <a:prstGeom prst="rect">
            <a:avLst/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0" name="Google Shape;60;p4"/>
          <p:cNvSpPr txBox="1"/>
          <p:nvPr/>
        </p:nvSpPr>
        <p:spPr>
          <a:xfrm>
            <a:off x="2477770" y="2876550"/>
            <a:ext cx="1108711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Comic Sans MS"/>
              <a:buNone/>
            </a:pPr>
            <a:r>
              <a:rPr b="1" i="0" lang="en-US" sz="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WHOLE-CLASS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Comic Sans MS"/>
              <a:buNone/>
            </a:pPr>
            <a:r>
              <a:rPr b="1" i="0" lang="en-US" sz="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instruction continues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Comic Sans MS"/>
              <a:buNone/>
            </a:pPr>
            <a:r>
              <a:rPr b="1" i="0" lang="en-US" sz="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with the classroom teacher</a:t>
            </a:r>
            <a:endParaRPr/>
          </a:p>
        </p:txBody>
      </p:sp>
      <p:sp>
        <p:nvSpPr>
          <p:cNvPr id="61" name="Google Shape;61;p4"/>
          <p:cNvSpPr/>
          <p:nvPr/>
        </p:nvSpPr>
        <p:spPr>
          <a:xfrm>
            <a:off x="4165600" y="2724150"/>
            <a:ext cx="2114550" cy="78105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2" name="Google Shape;62;p4"/>
          <p:cNvSpPr txBox="1"/>
          <p:nvPr/>
        </p:nvSpPr>
        <p:spPr>
          <a:xfrm>
            <a:off x="4363720" y="2876550"/>
            <a:ext cx="1718311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8"/>
              <a:buFont typeface="Comic Sans MS"/>
              <a:buNone/>
            </a:pPr>
            <a:r>
              <a:rPr b="1" i="0" lang="en-US" sz="76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FOCUS STUDENT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8"/>
              <a:buFont typeface="Comic Sans MS"/>
              <a:buNone/>
            </a:pPr>
            <a:r>
              <a:rPr b="1" i="0" lang="en-US" sz="76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works beside peers with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8"/>
              <a:buFont typeface="Comic Sans MS"/>
              <a:buNone/>
            </a:pPr>
            <a:r>
              <a:rPr b="1" i="0" lang="en-US" sz="76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accessible materials</a:t>
            </a:r>
            <a:endParaRPr/>
          </a:p>
        </p:txBody>
      </p:sp>
      <p:sp>
        <p:nvSpPr>
          <p:cNvPr id="63" name="Google Shape;63;p4"/>
          <p:cNvSpPr/>
          <p:nvPr/>
        </p:nvSpPr>
        <p:spPr>
          <a:xfrm>
            <a:off x="3222625" y="3905250"/>
            <a:ext cx="2095500" cy="723900"/>
          </a:xfrm>
          <a:prstGeom prst="rect">
            <a:avLst/>
          </a:prstGeom>
          <a:solidFill>
            <a:srgbClr val="BFE8D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4" name="Google Shape;64;p4"/>
          <p:cNvSpPr txBox="1"/>
          <p:nvPr/>
        </p:nvSpPr>
        <p:spPr>
          <a:xfrm>
            <a:off x="3430270" y="4048125"/>
            <a:ext cx="1680211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9"/>
              <a:buFont typeface="Comic Sans MS"/>
              <a:buNone/>
            </a:pPr>
            <a:r>
              <a:rPr b="1" i="0" lang="en-US" sz="679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SPECIAL EDUCATOR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9"/>
              <a:buFont typeface="Comic Sans MS"/>
              <a:buNone/>
            </a:pPr>
            <a:r>
              <a:rPr b="1" i="0" lang="en-US" sz="679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joins, prompts, fades,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9"/>
              <a:buFont typeface="Comic Sans MS"/>
              <a:buNone/>
            </a:pPr>
            <a:r>
              <a:rPr b="1" i="0" lang="en-US" sz="679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and records one data point</a:t>
            </a:r>
            <a:endParaRPr/>
          </a:p>
        </p:txBody>
      </p:sp>
      <p:sp>
        <p:nvSpPr>
          <p:cNvPr id="65" name="Google Shape;65;p4"/>
          <p:cNvSpPr txBox="1"/>
          <p:nvPr/>
        </p:nvSpPr>
        <p:spPr>
          <a:xfrm>
            <a:off x="8522969" y="1905000"/>
            <a:ext cx="2861311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Two-minute pre-brief</a:t>
            </a:r>
            <a:endParaRPr/>
          </a:p>
        </p:txBody>
      </p:sp>
      <p:sp>
        <p:nvSpPr>
          <p:cNvPr id="66" name="Google Shape;66;p4"/>
          <p:cNvSpPr txBox="1"/>
          <p:nvPr/>
        </p:nvSpPr>
        <p:spPr>
          <a:xfrm>
            <a:off x="8522969" y="2381250"/>
            <a:ext cx="2766061" cy="2428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What is today’s target?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Where might access break down?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Who leads each phase?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Which prompt ladder will we use?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How will students rejoin?</a:t>
            </a:r>
            <a:endParaRPr/>
          </a:p>
        </p:txBody>
      </p:sp>
      <p:sp>
        <p:nvSpPr>
          <p:cNvPr id="67" name="Google Shape;67;p4"/>
          <p:cNvSpPr txBox="1"/>
          <p:nvPr/>
        </p:nvSpPr>
        <p:spPr>
          <a:xfrm>
            <a:off x="8522969" y="5067300"/>
            <a:ext cx="2766061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1000"/>
              <a:buFont typeface="Comic Sans MS"/>
              <a:buNone/>
            </a:pPr>
            <a:r>
              <a:rPr b="0" i="0" lang="en-US" sz="10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Enter quietly, use the classroom routine, and position support so the student can still see the teacher and nearby peers.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PUSH-IN · SHARED FLOW</a:t>
            </a:r>
            <a:endParaRPr/>
          </a:p>
        </p:txBody>
      </p:sp>
      <p:sp>
        <p:nvSpPr>
          <p:cNvPr id="73" name="Google Shape;73;p5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 one predictable rhythm in both subjects</a:t>
            </a:r>
            <a:endParaRPr/>
          </a:p>
        </p:txBody>
      </p:sp>
      <p:cxnSp>
        <p:nvCxnSpPr>
          <p:cNvPr id="74" name="Google Shape;74;p5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5" name="Google Shape;75;p5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4</a:t>
            </a:r>
            <a:endParaRPr/>
          </a:p>
        </p:txBody>
      </p:sp>
      <p:cxnSp>
        <p:nvCxnSpPr>
          <p:cNvPr id="76" name="Google Shape;76;p5"/>
          <p:cNvCxnSpPr/>
          <p:nvPr/>
        </p:nvCxnSpPr>
        <p:spPr>
          <a:xfrm>
            <a:off x="895350" y="3238500"/>
            <a:ext cx="103632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7" name="Google Shape;77;p5"/>
          <p:cNvSpPr/>
          <p:nvPr/>
        </p:nvSpPr>
        <p:spPr>
          <a:xfrm>
            <a:off x="83820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8" name="Google Shape;78;p5"/>
          <p:cNvSpPr txBox="1"/>
          <p:nvPr/>
        </p:nvSpPr>
        <p:spPr>
          <a:xfrm>
            <a:off x="845819" y="2324100"/>
            <a:ext cx="1146812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0-2 min</a:t>
            </a:r>
            <a:endParaRPr/>
          </a:p>
        </p:txBody>
      </p:sp>
      <p:sp>
        <p:nvSpPr>
          <p:cNvPr id="79" name="Google Shape;79;p5"/>
          <p:cNvSpPr txBox="1"/>
          <p:nvPr/>
        </p:nvSpPr>
        <p:spPr>
          <a:xfrm>
            <a:off x="845819" y="2724150"/>
            <a:ext cx="1432562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CHECK IN</a:t>
            </a:r>
            <a:endParaRPr/>
          </a:p>
        </p:txBody>
      </p:sp>
      <p:sp>
        <p:nvSpPr>
          <p:cNvPr id="80" name="Google Shape;80;p5"/>
          <p:cNvSpPr txBox="1"/>
          <p:nvPr/>
        </p:nvSpPr>
        <p:spPr>
          <a:xfrm>
            <a:off x="845819" y="3638550"/>
            <a:ext cx="1375412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mic Sans M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materials ready · quiet check-in</a:t>
            </a:r>
            <a:endParaRPr/>
          </a:p>
        </p:txBody>
      </p:sp>
      <p:sp>
        <p:nvSpPr>
          <p:cNvPr id="81" name="Google Shape;81;p5"/>
          <p:cNvSpPr/>
          <p:nvPr/>
        </p:nvSpPr>
        <p:spPr>
          <a:xfrm>
            <a:off x="260985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2" name="Google Shape;82;p5"/>
          <p:cNvSpPr txBox="1"/>
          <p:nvPr/>
        </p:nvSpPr>
        <p:spPr>
          <a:xfrm>
            <a:off x="2617470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2-6 min</a:t>
            </a:r>
            <a:endParaRPr/>
          </a:p>
        </p:txBody>
      </p:sp>
      <p:sp>
        <p:nvSpPr>
          <p:cNvPr id="83" name="Google Shape;83;p5"/>
          <p:cNvSpPr txBox="1"/>
          <p:nvPr/>
        </p:nvSpPr>
        <p:spPr>
          <a:xfrm>
            <a:off x="2617470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REVIEW</a:t>
            </a:r>
            <a:endParaRPr/>
          </a:p>
        </p:txBody>
      </p:sp>
      <p:sp>
        <p:nvSpPr>
          <p:cNvPr id="84" name="Google Shape;84;p5"/>
          <p:cNvSpPr txBox="1"/>
          <p:nvPr/>
        </p:nvSpPr>
        <p:spPr>
          <a:xfrm>
            <a:off x="2617470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mic Sans M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join class model · preview visuals</a:t>
            </a:r>
            <a:endParaRPr/>
          </a:p>
        </p:txBody>
      </p:sp>
      <p:sp>
        <p:nvSpPr>
          <p:cNvPr id="85" name="Google Shape;85;p5"/>
          <p:cNvSpPr/>
          <p:nvPr/>
        </p:nvSpPr>
        <p:spPr>
          <a:xfrm>
            <a:off x="438150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6" name="Google Shape;86;p5"/>
          <p:cNvSpPr txBox="1"/>
          <p:nvPr/>
        </p:nvSpPr>
        <p:spPr>
          <a:xfrm>
            <a:off x="4389120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6-13 min</a:t>
            </a:r>
            <a:endParaRPr/>
          </a:p>
        </p:txBody>
      </p:sp>
      <p:sp>
        <p:nvSpPr>
          <p:cNvPr id="87" name="Google Shape;87;p5"/>
          <p:cNvSpPr txBox="1"/>
          <p:nvPr/>
        </p:nvSpPr>
        <p:spPr>
          <a:xfrm>
            <a:off x="4389120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TEACH</a:t>
            </a:r>
            <a:endParaRPr/>
          </a:p>
        </p:txBody>
      </p:sp>
      <p:sp>
        <p:nvSpPr>
          <p:cNvPr id="88" name="Google Shape;88;p5"/>
          <p:cNvSpPr txBox="1"/>
          <p:nvPr/>
        </p:nvSpPr>
        <p:spPr>
          <a:xfrm>
            <a:off x="4389120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mic Sans M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parallel teach or reteach one step</a:t>
            </a:r>
            <a:endParaRPr/>
          </a:p>
        </p:txBody>
      </p:sp>
      <p:sp>
        <p:nvSpPr>
          <p:cNvPr id="89" name="Google Shape;89;p5"/>
          <p:cNvSpPr/>
          <p:nvPr/>
        </p:nvSpPr>
        <p:spPr>
          <a:xfrm>
            <a:off x="615315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0" name="Google Shape;90;p5"/>
          <p:cNvSpPr txBox="1"/>
          <p:nvPr/>
        </p:nvSpPr>
        <p:spPr>
          <a:xfrm>
            <a:off x="6160770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13-22 min</a:t>
            </a:r>
            <a:endParaRPr/>
          </a:p>
        </p:txBody>
      </p:sp>
      <p:sp>
        <p:nvSpPr>
          <p:cNvPr id="91" name="Google Shape;91;p5"/>
          <p:cNvSpPr txBox="1"/>
          <p:nvPr/>
        </p:nvSpPr>
        <p:spPr>
          <a:xfrm>
            <a:off x="6160770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GUIDED</a:t>
            </a:r>
            <a:endParaRPr/>
          </a:p>
        </p:txBody>
      </p:sp>
      <p:sp>
        <p:nvSpPr>
          <p:cNvPr id="92" name="Google Shape;92;p5"/>
          <p:cNvSpPr txBox="1"/>
          <p:nvPr/>
        </p:nvSpPr>
        <p:spPr>
          <a:xfrm>
            <a:off x="6160770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ic Sans MS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student responds with support faded</a:t>
            </a:r>
            <a:endParaRPr/>
          </a:p>
        </p:txBody>
      </p:sp>
      <p:sp>
        <p:nvSpPr>
          <p:cNvPr id="93" name="Google Shape;93;p5"/>
          <p:cNvSpPr/>
          <p:nvPr/>
        </p:nvSpPr>
        <p:spPr>
          <a:xfrm>
            <a:off x="7924800" y="3105150"/>
            <a:ext cx="266700" cy="2667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4" name="Google Shape;94;p5"/>
          <p:cNvSpPr txBox="1"/>
          <p:nvPr/>
        </p:nvSpPr>
        <p:spPr>
          <a:xfrm>
            <a:off x="7932419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22-27 min</a:t>
            </a:r>
            <a:endParaRPr/>
          </a:p>
        </p:txBody>
      </p:sp>
      <p:sp>
        <p:nvSpPr>
          <p:cNvPr id="95" name="Google Shape;95;p5"/>
          <p:cNvSpPr txBox="1"/>
          <p:nvPr/>
        </p:nvSpPr>
        <p:spPr>
          <a:xfrm>
            <a:off x="7932419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INDEPENDENT</a:t>
            </a:r>
            <a:endParaRPr/>
          </a:p>
        </p:txBody>
      </p:sp>
      <p:sp>
        <p:nvSpPr>
          <p:cNvPr id="96" name="Google Shape;96;p5"/>
          <p:cNvSpPr txBox="1"/>
          <p:nvPr/>
        </p:nvSpPr>
        <p:spPr>
          <a:xfrm>
            <a:off x="7932419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mic Sans M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record one clean data point</a:t>
            </a:r>
            <a:endParaRPr/>
          </a:p>
        </p:txBody>
      </p:sp>
      <p:sp>
        <p:nvSpPr>
          <p:cNvPr id="97" name="Google Shape;97;p5"/>
          <p:cNvSpPr/>
          <p:nvPr/>
        </p:nvSpPr>
        <p:spPr>
          <a:xfrm>
            <a:off x="9696450" y="3105150"/>
            <a:ext cx="266700" cy="266700"/>
          </a:xfrm>
          <a:prstGeom prst="ellipse">
            <a:avLst/>
          </a:prstGeom>
          <a:solidFill>
            <a:srgbClr val="3D8D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8" name="Google Shape;98;p5"/>
          <p:cNvSpPr txBox="1"/>
          <p:nvPr/>
        </p:nvSpPr>
        <p:spPr>
          <a:xfrm>
            <a:off x="9704069" y="2324100"/>
            <a:ext cx="1146811" cy="297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128"/>
              <a:buFont typeface="Comic Sans MS"/>
              <a:buNone/>
            </a:pPr>
            <a:r>
              <a:rPr b="1" i="0" lang="en-US" sz="1128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27-30 min</a:t>
            </a:r>
            <a:endParaRPr/>
          </a:p>
        </p:txBody>
      </p:sp>
      <p:sp>
        <p:nvSpPr>
          <p:cNvPr id="99" name="Google Shape;99;p5"/>
          <p:cNvSpPr txBox="1"/>
          <p:nvPr/>
        </p:nvSpPr>
        <p:spPr>
          <a:xfrm>
            <a:off x="9704069" y="2724150"/>
            <a:ext cx="1432561" cy="27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mic Sans MS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EXIT PROBE</a:t>
            </a:r>
            <a:endParaRPr/>
          </a:p>
        </p:txBody>
      </p:sp>
      <p:sp>
        <p:nvSpPr>
          <p:cNvPr id="100" name="Google Shape;100;p5"/>
          <p:cNvSpPr txBox="1"/>
          <p:nvPr/>
        </p:nvSpPr>
        <p:spPr>
          <a:xfrm>
            <a:off x="9704069" y="3638550"/>
            <a:ext cx="137541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mic Sans M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share success · rejoin class</a:t>
            </a:r>
            <a:endParaRPr/>
          </a:p>
        </p:txBody>
      </p:sp>
      <p:sp>
        <p:nvSpPr>
          <p:cNvPr id="101" name="Google Shape;101;p5"/>
          <p:cNvSpPr/>
          <p:nvPr/>
        </p:nvSpPr>
        <p:spPr>
          <a:xfrm>
            <a:off x="457200" y="5010150"/>
            <a:ext cx="11277600" cy="876300"/>
          </a:xfrm>
          <a:prstGeom prst="rect">
            <a:avLst/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2" name="Google Shape;102;p5"/>
          <p:cNvSpPr txBox="1"/>
          <p:nvPr/>
        </p:nvSpPr>
        <p:spPr>
          <a:xfrm>
            <a:off x="769619" y="5219700"/>
            <a:ext cx="10652761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81"/>
              <a:buFont typeface="Comic Sans MS"/>
              <a:buNone/>
            </a:pPr>
            <a:r>
              <a:rPr b="1" i="0" lang="en-US" sz="1881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content changes; the access routine stays familiar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ENGLISH · SHARED TARGET</a:t>
            </a:r>
            <a:endParaRPr/>
          </a:p>
        </p:txBody>
      </p:sp>
      <p:sp>
        <p:nvSpPr>
          <p:cNvPr id="108" name="Google Shape;108;p6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Keep the literacy target visible</a:t>
            </a:r>
            <a:endParaRPr/>
          </a:p>
        </p:txBody>
      </p:sp>
      <p:cxnSp>
        <p:nvCxnSpPr>
          <p:cNvPr id="109" name="Google Shape;109;p6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0" name="Google Shape;110;p6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5</a:t>
            </a:r>
            <a:endParaRPr/>
          </a:p>
        </p:txBody>
      </p:sp>
      <p:sp>
        <p:nvSpPr>
          <p:cNvPr id="111" name="Google Shape;111;p6"/>
          <p:cNvSpPr txBox="1"/>
          <p:nvPr/>
        </p:nvSpPr>
        <p:spPr>
          <a:xfrm>
            <a:off x="502919" y="1809750"/>
            <a:ext cx="6385561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omic Sans MS"/>
              <a:buNone/>
            </a:pPr>
            <a:r>
              <a:rPr b="1" i="0" lang="en-US" sz="27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Students will identify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omic Sans MS"/>
              <a:buNone/>
            </a:pPr>
            <a:r>
              <a:rPr b="1" i="0" lang="en-US" sz="27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main idea + two details</a:t>
            </a:r>
            <a:endParaRPr/>
          </a:p>
        </p:txBody>
      </p:sp>
      <p:sp>
        <p:nvSpPr>
          <p:cNvPr id="112" name="Google Shape;112;p6"/>
          <p:cNvSpPr txBox="1"/>
          <p:nvPr/>
        </p:nvSpPr>
        <p:spPr>
          <a:xfrm>
            <a:off x="502919" y="3257550"/>
            <a:ext cx="6099811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Students read a short informational paragraph, name what it is mostly about, select the most important idea, and point to two sentences that support it.</a:t>
            </a:r>
            <a:endParaRPr/>
          </a:p>
        </p:txBody>
      </p:sp>
      <p:sp>
        <p:nvSpPr>
          <p:cNvPr id="113" name="Google Shape;113;p6"/>
          <p:cNvSpPr/>
          <p:nvPr/>
        </p:nvSpPr>
        <p:spPr>
          <a:xfrm>
            <a:off x="7372350" y="1790700"/>
            <a:ext cx="4095750" cy="363855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4" name="Google Shape;114;p6"/>
          <p:cNvSpPr txBox="1"/>
          <p:nvPr/>
        </p:nvSpPr>
        <p:spPr>
          <a:xfrm>
            <a:off x="7722869" y="2076450"/>
            <a:ext cx="3242311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29"/>
              <a:buFont typeface="Comic Sans MS"/>
              <a:buNone/>
            </a:pPr>
            <a:r>
              <a:rPr b="1" i="0" lang="en-US" sz="1529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Prepare access tools</a:t>
            </a:r>
            <a:endParaRPr/>
          </a:p>
        </p:txBody>
      </p:sp>
      <p:sp>
        <p:nvSpPr>
          <p:cNvPr id="115" name="Google Shape;115;p6"/>
          <p:cNvSpPr txBox="1"/>
          <p:nvPr/>
        </p:nvSpPr>
        <p:spPr>
          <a:xfrm>
            <a:off x="7722869" y="2667000"/>
            <a:ext cx="3242311" cy="2190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enlarged or chunked passage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line guide or reading window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main idea / detail visual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vocabulary picture cards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 AAC words: topic · idea · detail</a:t>
            </a:r>
            <a:endParaRPr/>
          </a:p>
        </p:txBody>
      </p:sp>
      <p:sp>
        <p:nvSpPr>
          <p:cNvPr id="116" name="Google Shape;116;p6"/>
          <p:cNvSpPr/>
          <p:nvPr/>
        </p:nvSpPr>
        <p:spPr>
          <a:xfrm>
            <a:off x="457200" y="5067300"/>
            <a:ext cx="4191000" cy="323850"/>
          </a:xfrm>
          <a:prstGeom prst="roundRect">
            <a:avLst>
              <a:gd fmla="val 23529" name="adj"/>
            </a:avLst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7" name="Google Shape;117;p6"/>
          <p:cNvSpPr txBox="1"/>
          <p:nvPr/>
        </p:nvSpPr>
        <p:spPr>
          <a:xfrm>
            <a:off x="598169" y="5124450"/>
            <a:ext cx="3909061" cy="2343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omic Sans MS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Measure: correct main idea + two supporting details + prompting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26-08-24 at 9.49.21 PM.png" id="122" name="Google Shape;12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3505" y="-1"/>
            <a:ext cx="9604990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8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PARALLEL TEACHING</a:t>
            </a:r>
            <a:endParaRPr/>
          </a:p>
        </p:txBody>
      </p:sp>
      <p:sp>
        <p:nvSpPr>
          <p:cNvPr id="128" name="Google Shape;128;p8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Read the same text with a smaller group</a:t>
            </a:r>
            <a:endParaRPr/>
          </a:p>
        </p:txBody>
      </p:sp>
      <p:cxnSp>
        <p:nvCxnSpPr>
          <p:cNvPr id="129" name="Google Shape;129;p8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0" name="Google Shape;130;p8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6</a:t>
            </a:r>
            <a:endParaRPr/>
          </a:p>
        </p:txBody>
      </p:sp>
      <p:sp>
        <p:nvSpPr>
          <p:cNvPr id="131" name="Google Shape;131;p8"/>
          <p:cNvSpPr/>
          <p:nvPr/>
        </p:nvSpPr>
        <p:spPr>
          <a:xfrm>
            <a:off x="457200" y="1866900"/>
            <a:ext cx="3333750" cy="590550"/>
          </a:xfrm>
          <a:prstGeom prst="rect">
            <a:avLst/>
          </a:prstGeom>
          <a:solidFill>
            <a:srgbClr val="3D8D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2" name="Google Shape;132;p8"/>
          <p:cNvSpPr txBox="1"/>
          <p:nvPr/>
        </p:nvSpPr>
        <p:spPr>
          <a:xfrm>
            <a:off x="674369" y="2038350"/>
            <a:ext cx="1337312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SAME TEXT</a:t>
            </a:r>
            <a:endParaRPr/>
          </a:p>
        </p:txBody>
      </p:sp>
      <p:sp>
        <p:nvSpPr>
          <p:cNvPr id="133" name="Google Shape;133;p8"/>
          <p:cNvSpPr txBox="1"/>
          <p:nvPr/>
        </p:nvSpPr>
        <p:spPr>
          <a:xfrm>
            <a:off x="502919" y="2743200"/>
            <a:ext cx="3242312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class passage about honeybees</a:t>
            </a:r>
            <a:endParaRPr/>
          </a:p>
        </p:txBody>
      </p:sp>
      <p:sp>
        <p:nvSpPr>
          <p:cNvPr id="134" name="Google Shape;134;p8"/>
          <p:cNvSpPr/>
          <p:nvPr/>
        </p:nvSpPr>
        <p:spPr>
          <a:xfrm>
            <a:off x="4248150" y="1866900"/>
            <a:ext cx="3333750" cy="590550"/>
          </a:xfrm>
          <a:prstGeom prst="rect">
            <a:avLst/>
          </a:prstGeom>
          <a:solidFill>
            <a:srgbClr val="6DCBF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5" name="Google Shape;135;p8"/>
          <p:cNvSpPr txBox="1"/>
          <p:nvPr/>
        </p:nvSpPr>
        <p:spPr>
          <a:xfrm>
            <a:off x="4465320" y="2038350"/>
            <a:ext cx="13373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SMALLER GROUP</a:t>
            </a:r>
            <a:endParaRPr/>
          </a:p>
        </p:txBody>
      </p:sp>
      <p:sp>
        <p:nvSpPr>
          <p:cNvPr id="136" name="Google Shape;136;p8"/>
          <p:cNvSpPr txBox="1"/>
          <p:nvPr/>
        </p:nvSpPr>
        <p:spPr>
          <a:xfrm>
            <a:off x="4293870" y="2743200"/>
            <a:ext cx="3242311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three to six students beside the class</a:t>
            </a:r>
            <a:endParaRPr/>
          </a:p>
        </p:txBody>
      </p:sp>
      <p:sp>
        <p:nvSpPr>
          <p:cNvPr id="137" name="Google Shape;137;p8"/>
          <p:cNvSpPr/>
          <p:nvPr/>
        </p:nvSpPr>
        <p:spPr>
          <a:xfrm>
            <a:off x="8039100" y="1866900"/>
            <a:ext cx="3333750" cy="590550"/>
          </a:xfrm>
          <a:prstGeom prst="rect">
            <a:avLst/>
          </a:prstGeom>
          <a:solidFill>
            <a:srgbClr val="BFE8D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8" name="Google Shape;138;p8"/>
          <p:cNvSpPr txBox="1"/>
          <p:nvPr/>
        </p:nvSpPr>
        <p:spPr>
          <a:xfrm>
            <a:off x="8256269" y="2038350"/>
            <a:ext cx="13373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SHARED CHECK</a:t>
            </a:r>
            <a:endParaRPr/>
          </a:p>
        </p:txBody>
      </p:sp>
      <p:sp>
        <p:nvSpPr>
          <p:cNvPr id="139" name="Google Shape;139;p8"/>
          <p:cNvSpPr txBox="1"/>
          <p:nvPr/>
        </p:nvSpPr>
        <p:spPr>
          <a:xfrm>
            <a:off x="8084819" y="2743200"/>
            <a:ext cx="3242311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everyone answers the class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question</a:t>
            </a:r>
            <a:endParaRPr/>
          </a:p>
        </p:txBody>
      </p:sp>
      <p:sp>
        <p:nvSpPr>
          <p:cNvPr id="140" name="Google Shape;140;p8"/>
          <p:cNvSpPr/>
          <p:nvPr/>
        </p:nvSpPr>
        <p:spPr>
          <a:xfrm>
            <a:off x="762000" y="3810000"/>
            <a:ext cx="1571625" cy="990600"/>
          </a:xfrm>
          <a:prstGeom prst="rect">
            <a:avLst/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1" name="Google Shape;141;p8"/>
          <p:cNvSpPr txBox="1"/>
          <p:nvPr/>
        </p:nvSpPr>
        <p:spPr>
          <a:xfrm>
            <a:off x="979169" y="4038600"/>
            <a:ext cx="1137287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9"/>
              <a:buFont typeface="Comic Sans MS"/>
              <a:buNone/>
            </a:pPr>
            <a:r>
              <a:rPr b="1" i="0" lang="en-US" sz="1209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preview words</a:t>
            </a:r>
            <a:endParaRPr/>
          </a:p>
        </p:txBody>
      </p:sp>
      <p:sp>
        <p:nvSpPr>
          <p:cNvPr id="142" name="Google Shape;142;p8"/>
          <p:cNvSpPr/>
          <p:nvPr/>
        </p:nvSpPr>
        <p:spPr>
          <a:xfrm>
            <a:off x="28575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3" name="Google Shape;143;p8"/>
          <p:cNvSpPr txBox="1"/>
          <p:nvPr/>
        </p:nvSpPr>
        <p:spPr>
          <a:xfrm>
            <a:off x="3074670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omic Sans MS"/>
              <a:buNone/>
            </a:pPr>
            <a:r>
              <a:rPr b="1" i="0" lang="en-US" sz="15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read chunk</a:t>
            </a:r>
            <a:endParaRPr/>
          </a:p>
        </p:txBody>
      </p:sp>
      <p:sp>
        <p:nvSpPr>
          <p:cNvPr id="144" name="Google Shape;144;p8"/>
          <p:cNvSpPr/>
          <p:nvPr/>
        </p:nvSpPr>
        <p:spPr>
          <a:xfrm>
            <a:off x="49530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5" name="Google Shape;145;p8"/>
          <p:cNvSpPr txBox="1"/>
          <p:nvPr/>
        </p:nvSpPr>
        <p:spPr>
          <a:xfrm>
            <a:off x="5170170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omic Sans MS"/>
              <a:buNone/>
            </a:pPr>
            <a:r>
              <a:rPr b="1" i="0" lang="en-US" sz="15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name topic</a:t>
            </a:r>
            <a:endParaRPr/>
          </a:p>
        </p:txBody>
      </p:sp>
      <p:sp>
        <p:nvSpPr>
          <p:cNvPr id="146" name="Google Shape;146;p8"/>
          <p:cNvSpPr/>
          <p:nvPr/>
        </p:nvSpPr>
        <p:spPr>
          <a:xfrm>
            <a:off x="70485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7" name="Google Shape;147;p8"/>
          <p:cNvSpPr txBox="1"/>
          <p:nvPr/>
        </p:nvSpPr>
        <p:spPr>
          <a:xfrm>
            <a:off x="7265669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choose idea</a:t>
            </a:r>
            <a:endParaRPr/>
          </a:p>
        </p:txBody>
      </p:sp>
      <p:sp>
        <p:nvSpPr>
          <p:cNvPr id="148" name="Google Shape;148;p8"/>
          <p:cNvSpPr/>
          <p:nvPr/>
        </p:nvSpPr>
        <p:spPr>
          <a:xfrm>
            <a:off x="91440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9" name="Google Shape;149;p8"/>
          <p:cNvSpPr txBox="1"/>
          <p:nvPr/>
        </p:nvSpPr>
        <p:spPr>
          <a:xfrm>
            <a:off x="9361169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find proof</a:t>
            </a:r>
            <a:endParaRPr/>
          </a:p>
        </p:txBody>
      </p:sp>
      <p:sp>
        <p:nvSpPr>
          <p:cNvPr id="150" name="Google Shape;150;p8"/>
          <p:cNvSpPr txBox="1"/>
          <p:nvPr/>
        </p:nvSpPr>
        <p:spPr>
          <a:xfrm>
            <a:off x="807719" y="5219700"/>
            <a:ext cx="10290811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95"/>
              <a:buFont typeface="Comic Sans MS"/>
              <a:buNone/>
            </a:pPr>
            <a:r>
              <a:rPr b="1" i="0" lang="en-US" sz="1395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Special educator: “We are reading the same paragraph. First, name the topic. Now ask: what is the author mostly teaching us? Show the sentence that proves it.”</a:t>
            </a:r>
            <a:endParaRPr/>
          </a:p>
        </p:txBody>
      </p:sp>
      <p:pic>
        <p:nvPicPr>
          <p:cNvPr descr="Screenshot 2026-08-24 at 9.52.43 PM.png" id="151" name="Google Shape;15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7901" y="3075707"/>
            <a:ext cx="759823" cy="7065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6-08-24 at 9.52.48 PM.png" id="152" name="Google Shape;15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63414" y="3084287"/>
            <a:ext cx="759822" cy="6965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6-08-24 at 9.52.55 PM.png" id="153" name="Google Shape;153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22477" y="3077210"/>
            <a:ext cx="787812" cy="7035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6-08-24 at 9.52.59 PM.png" id="154" name="Google Shape;154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09529" y="3084287"/>
            <a:ext cx="782858" cy="7035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6-08-24 at 9.53.04 PM.png" id="155" name="Google Shape;155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540861" y="3084287"/>
            <a:ext cx="777903" cy="703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DFF"/>
              </a:buClr>
              <a:buSzPts val="1200"/>
              <a:buFont typeface="Comic Sans MS"/>
              <a:buNone/>
            </a:pPr>
            <a:r>
              <a:rPr b="1" i="0" lang="en-US" sz="1200" u="none" cap="none" strike="noStrike">
                <a:solidFill>
                  <a:srgbClr val="3D8D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ENGLISH · RETEACH</a:t>
            </a:r>
            <a:endParaRPr/>
          </a:p>
        </p:txBody>
      </p:sp>
      <p:sp>
        <p:nvSpPr>
          <p:cNvPr id="161" name="Google Shape;161;p9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mic Sans M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Reteach the difference between an idea and a detail</a:t>
            </a:r>
            <a:endParaRPr/>
          </a:p>
        </p:txBody>
      </p:sp>
      <p:cxnSp>
        <p:nvCxnSpPr>
          <p:cNvPr id="162" name="Google Shape;162;p9"/>
          <p:cNvCxnSpPr/>
          <p:nvPr/>
        </p:nvCxnSpPr>
        <p:spPr>
          <a:xfrm>
            <a:off x="457200" y="1409700"/>
            <a:ext cx="11277600" cy="0"/>
          </a:xfrm>
          <a:prstGeom prst="straightConnector1">
            <a:avLst/>
          </a:prstGeom>
          <a:noFill/>
          <a:ln cap="flat" cmpd="sng" w="9525">
            <a:solidFill>
              <a:srgbClr val="B8BC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3" name="Google Shape;163;p9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16B"/>
              </a:buClr>
              <a:buSzPts val="900"/>
              <a:buFont typeface="Comic Sans MS"/>
              <a:buNone/>
            </a:pPr>
            <a:r>
              <a:rPr b="0" i="0" lang="en-US" sz="900" u="none" cap="none" strike="noStrike">
                <a:solidFill>
                  <a:srgbClr val="5B616B"/>
                </a:solidFill>
                <a:latin typeface="Comic Sans MS"/>
                <a:ea typeface="Comic Sans MS"/>
                <a:cs typeface="Comic Sans MS"/>
                <a:sym typeface="Comic Sans MS"/>
              </a:rPr>
              <a:t>7</a:t>
            </a:r>
            <a:endParaRPr/>
          </a:p>
        </p:txBody>
      </p:sp>
      <p:sp>
        <p:nvSpPr>
          <p:cNvPr id="164" name="Google Shape;164;p9"/>
          <p:cNvSpPr/>
          <p:nvPr/>
        </p:nvSpPr>
        <p:spPr>
          <a:xfrm>
            <a:off x="457200" y="1866900"/>
            <a:ext cx="3333750" cy="590550"/>
          </a:xfrm>
          <a:prstGeom prst="rect">
            <a:avLst/>
          </a:prstGeom>
          <a:solidFill>
            <a:srgbClr val="3D8D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65" name="Google Shape;165;p9"/>
          <p:cNvSpPr txBox="1"/>
          <p:nvPr/>
        </p:nvSpPr>
        <p:spPr>
          <a:xfrm>
            <a:off x="674369" y="2038350"/>
            <a:ext cx="1337312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NOTICE</a:t>
            </a:r>
            <a:endParaRPr/>
          </a:p>
        </p:txBody>
      </p:sp>
      <p:sp>
        <p:nvSpPr>
          <p:cNvPr id="166" name="Google Shape;166;p9"/>
          <p:cNvSpPr txBox="1"/>
          <p:nvPr/>
        </p:nvSpPr>
        <p:spPr>
          <a:xfrm>
            <a:off x="502919" y="2743200"/>
            <a:ext cx="3242312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8"/>
              <a:buFont typeface="Comic Sans MS"/>
              <a:buNone/>
            </a:pPr>
            <a:r>
              <a:rPr b="1" i="0" lang="en-US" sz="148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student chose one interesting fact</a:t>
            </a:r>
            <a:endParaRPr/>
          </a:p>
        </p:txBody>
      </p:sp>
      <p:sp>
        <p:nvSpPr>
          <p:cNvPr id="167" name="Google Shape;167;p9"/>
          <p:cNvSpPr/>
          <p:nvPr/>
        </p:nvSpPr>
        <p:spPr>
          <a:xfrm>
            <a:off x="4248150" y="1866900"/>
            <a:ext cx="3333750" cy="590550"/>
          </a:xfrm>
          <a:prstGeom prst="rect">
            <a:avLst/>
          </a:prstGeom>
          <a:solidFill>
            <a:srgbClr val="6DCBF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68" name="Google Shape;168;p9"/>
          <p:cNvSpPr txBox="1"/>
          <p:nvPr/>
        </p:nvSpPr>
        <p:spPr>
          <a:xfrm>
            <a:off x="4465320" y="2038350"/>
            <a:ext cx="13373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RETEACH</a:t>
            </a:r>
            <a:endParaRPr/>
          </a:p>
        </p:txBody>
      </p:sp>
      <p:sp>
        <p:nvSpPr>
          <p:cNvPr id="169" name="Google Shape;169;p9"/>
          <p:cNvSpPr txBox="1"/>
          <p:nvPr/>
        </p:nvSpPr>
        <p:spPr>
          <a:xfrm>
            <a:off x="4293870" y="2743200"/>
            <a:ext cx="3242311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8"/>
              <a:buFont typeface="Comic Sans MS"/>
              <a:buNone/>
            </a:pPr>
            <a:r>
              <a:rPr b="1" i="0" lang="en-US" sz="1568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idea covers the whole paragraph</a:t>
            </a:r>
            <a:endParaRPr/>
          </a:p>
        </p:txBody>
      </p:sp>
      <p:sp>
        <p:nvSpPr>
          <p:cNvPr id="170" name="Google Shape;170;p9"/>
          <p:cNvSpPr/>
          <p:nvPr/>
        </p:nvSpPr>
        <p:spPr>
          <a:xfrm>
            <a:off x="8039100" y="1866900"/>
            <a:ext cx="3333750" cy="590550"/>
          </a:xfrm>
          <a:prstGeom prst="rect">
            <a:avLst/>
          </a:prstGeom>
          <a:solidFill>
            <a:srgbClr val="BFE8D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1" name="Google Shape;171;p9"/>
          <p:cNvSpPr txBox="1"/>
          <p:nvPr/>
        </p:nvSpPr>
        <p:spPr>
          <a:xfrm>
            <a:off x="8256269" y="2038350"/>
            <a:ext cx="1337311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4"/>
              <a:buFont typeface="Comic Sans MS"/>
              <a:buNone/>
            </a:pPr>
            <a:r>
              <a:rPr b="1" i="0" lang="en-US" sz="1034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RETURN</a:t>
            </a:r>
            <a:endParaRPr/>
          </a:p>
        </p:txBody>
      </p:sp>
      <p:sp>
        <p:nvSpPr>
          <p:cNvPr id="172" name="Google Shape;172;p9"/>
          <p:cNvSpPr txBox="1"/>
          <p:nvPr/>
        </p:nvSpPr>
        <p:spPr>
          <a:xfrm>
            <a:off x="8084819" y="2743200"/>
            <a:ext cx="3242311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answer with a fresh paragraph</a:t>
            </a:r>
            <a:endParaRPr/>
          </a:p>
        </p:txBody>
      </p:sp>
      <p:sp>
        <p:nvSpPr>
          <p:cNvPr id="173" name="Google Shape;173;p9"/>
          <p:cNvSpPr/>
          <p:nvPr/>
        </p:nvSpPr>
        <p:spPr>
          <a:xfrm>
            <a:off x="762000" y="3810000"/>
            <a:ext cx="1571625" cy="990600"/>
          </a:xfrm>
          <a:prstGeom prst="rect">
            <a:avLst/>
          </a:prstGeom>
          <a:solidFill>
            <a:srgbClr val="D0ED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4" name="Google Shape;174;p9"/>
          <p:cNvSpPr txBox="1"/>
          <p:nvPr/>
        </p:nvSpPr>
        <p:spPr>
          <a:xfrm>
            <a:off x="979169" y="4038600"/>
            <a:ext cx="1137287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omic Sans M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read all</a:t>
            </a:r>
            <a:endParaRPr/>
          </a:p>
        </p:txBody>
      </p:sp>
      <p:sp>
        <p:nvSpPr>
          <p:cNvPr id="175" name="Google Shape;175;p9"/>
          <p:cNvSpPr/>
          <p:nvPr/>
        </p:nvSpPr>
        <p:spPr>
          <a:xfrm>
            <a:off x="28575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6" name="Google Shape;176;p9"/>
          <p:cNvSpPr txBox="1"/>
          <p:nvPr/>
        </p:nvSpPr>
        <p:spPr>
          <a:xfrm>
            <a:off x="3074670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omic Sans MS"/>
              <a:buNone/>
            </a:pPr>
            <a:r>
              <a:rPr b="1" i="0" lang="en-US" sz="15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name topic</a:t>
            </a:r>
            <a:endParaRPr/>
          </a:p>
        </p:txBody>
      </p:sp>
      <p:sp>
        <p:nvSpPr>
          <p:cNvPr id="177" name="Google Shape;177;p9"/>
          <p:cNvSpPr/>
          <p:nvPr/>
        </p:nvSpPr>
        <p:spPr>
          <a:xfrm>
            <a:off x="49530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8" name="Google Shape;178;p9"/>
          <p:cNvSpPr txBox="1"/>
          <p:nvPr/>
        </p:nvSpPr>
        <p:spPr>
          <a:xfrm>
            <a:off x="5170170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ask mostly</a:t>
            </a:r>
            <a:endParaRPr/>
          </a:p>
        </p:txBody>
      </p:sp>
      <p:sp>
        <p:nvSpPr>
          <p:cNvPr id="179" name="Google Shape;179;p9"/>
          <p:cNvSpPr/>
          <p:nvPr/>
        </p:nvSpPr>
        <p:spPr>
          <a:xfrm>
            <a:off x="70485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0" name="Google Shape;180;p9"/>
          <p:cNvSpPr txBox="1"/>
          <p:nvPr/>
        </p:nvSpPr>
        <p:spPr>
          <a:xfrm>
            <a:off x="7265669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mic Sans MS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choose idea</a:t>
            </a:r>
            <a:endParaRPr/>
          </a:p>
        </p:txBody>
      </p:sp>
      <p:sp>
        <p:nvSpPr>
          <p:cNvPr id="181" name="Google Shape;181;p9"/>
          <p:cNvSpPr/>
          <p:nvPr/>
        </p:nvSpPr>
        <p:spPr>
          <a:xfrm>
            <a:off x="9144000" y="3810000"/>
            <a:ext cx="1571625" cy="9906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2" name="Google Shape;182;p9"/>
          <p:cNvSpPr txBox="1"/>
          <p:nvPr/>
        </p:nvSpPr>
        <p:spPr>
          <a:xfrm>
            <a:off x="9361169" y="4038600"/>
            <a:ext cx="1137286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mic Sans M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prove it</a:t>
            </a:r>
            <a:endParaRPr/>
          </a:p>
        </p:txBody>
      </p:sp>
      <p:sp>
        <p:nvSpPr>
          <p:cNvPr id="183" name="Google Shape;183;p9"/>
          <p:cNvSpPr txBox="1"/>
          <p:nvPr/>
        </p:nvSpPr>
        <p:spPr>
          <a:xfrm>
            <a:off x="807719" y="5219700"/>
            <a:ext cx="10290811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95"/>
              <a:buFont typeface="Comic Sans MS"/>
              <a:buNone/>
            </a:pPr>
            <a:r>
              <a:rPr b="1" i="0" lang="en-US" sz="1395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Teacher script: “A detail tells one part. The main idea covers the whole paragraph. Which answer fits every sentence? Now prove it with two details.”</a:t>
            </a:r>
            <a:endParaRPr/>
          </a:p>
        </p:txBody>
      </p:sp>
      <p:pic>
        <p:nvPicPr>
          <p:cNvPr descr="Screenshot 2026-08-24 at 9.52.59 PM.png" id="184" name="Google Shape;18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52948" y="5766428"/>
            <a:ext cx="1102218" cy="9906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6-08-24 at 9.55.18 PM.png" id="185" name="Google Shape;18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93115" y="5760409"/>
            <a:ext cx="1114823" cy="1002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hatGPT">
  <a:themeElements>
    <a:clrScheme name="ChatGP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hatGPT">
  <a:themeElements>
    <a:clrScheme name="ChatGP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